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389" r:id="rId3"/>
    <p:sldId id="390" r:id="rId4"/>
    <p:sldId id="391" r:id="rId5"/>
    <p:sldId id="392" r:id="rId6"/>
    <p:sldId id="393" r:id="rId7"/>
    <p:sldId id="394" r:id="rId8"/>
    <p:sldId id="396" r:id="rId9"/>
    <p:sldId id="398" r:id="rId10"/>
    <p:sldId id="400" r:id="rId11"/>
    <p:sldId id="401" r:id="rId12"/>
    <p:sldId id="403" r:id="rId13"/>
    <p:sldId id="404" r:id="rId14"/>
    <p:sldId id="405" r:id="rId15"/>
    <p:sldId id="406" r:id="rId16"/>
    <p:sldId id="408" r:id="rId17"/>
    <p:sldId id="271" r:id="rId18"/>
    <p:sldId id="272" r:id="rId19"/>
    <p:sldId id="274" r:id="rId20"/>
    <p:sldId id="273" r:id="rId21"/>
    <p:sldId id="275" r:id="rId22"/>
    <p:sldId id="276" r:id="rId23"/>
    <p:sldId id="277" r:id="rId24"/>
    <p:sldId id="374" r:id="rId25"/>
    <p:sldId id="375" r:id="rId26"/>
    <p:sldId id="302" r:id="rId27"/>
    <p:sldId id="307" r:id="rId28"/>
    <p:sldId id="415" r:id="rId29"/>
    <p:sldId id="410" r:id="rId30"/>
    <p:sldId id="411" r:id="rId31"/>
    <p:sldId id="412" r:id="rId32"/>
    <p:sldId id="413" r:id="rId33"/>
    <p:sldId id="414" r:id="rId34"/>
    <p:sldId id="308" r:id="rId35"/>
    <p:sldId id="380" r:id="rId36"/>
    <p:sldId id="381" r:id="rId37"/>
    <p:sldId id="309" r:id="rId38"/>
    <p:sldId id="382" r:id="rId39"/>
    <p:sldId id="376" r:id="rId40"/>
    <p:sldId id="310" r:id="rId41"/>
    <p:sldId id="313" r:id="rId42"/>
    <p:sldId id="377" r:id="rId43"/>
    <p:sldId id="378" r:id="rId44"/>
    <p:sldId id="317" r:id="rId45"/>
    <p:sldId id="315" r:id="rId46"/>
    <p:sldId id="318" r:id="rId47"/>
    <p:sldId id="320" r:id="rId48"/>
    <p:sldId id="330" r:id="rId49"/>
    <p:sldId id="331" r:id="rId50"/>
    <p:sldId id="332" r:id="rId51"/>
    <p:sldId id="409" r:id="rId52"/>
    <p:sldId id="383" r:id="rId53"/>
    <p:sldId id="384" r:id="rId54"/>
    <p:sldId id="385" r:id="rId55"/>
    <p:sldId id="386" r:id="rId56"/>
    <p:sldId id="387" r:id="rId57"/>
    <p:sldId id="388" r:id="rId58"/>
    <p:sldId id="367" r:id="rId59"/>
    <p:sldId id="379" r:id="rId60"/>
    <p:sldId id="373"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51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image" Target="../media/image22.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09890109890124"/>
          <c:y val="2.2801302931596129E-2"/>
          <c:w val="0.68681318681318704"/>
          <c:h val="0.90228013029315968"/>
        </c:manualLayout>
      </c:layout>
      <c:barChart>
        <c:barDir val="bar"/>
        <c:grouping val="clustered"/>
        <c:varyColors val="0"/>
        <c:ser>
          <c:idx val="0"/>
          <c:order val="0"/>
          <c:tx>
            <c:strRef>
              <c:f>Sheet1!$A$2</c:f>
              <c:strCache>
                <c:ptCount val="1"/>
                <c:pt idx="0">
                  <c:v>موارد قطعي به تفکيک شغل</c:v>
                </c:pt>
              </c:strCache>
            </c:strRef>
          </c:tx>
          <c:spPr>
            <a:blipFill dpi="0" rotWithShape="0">
              <a:blip xmlns:r="http://schemas.openxmlformats.org/officeDocument/2006/relationships" r:embed="rId1"/>
              <a:srcRect/>
              <a:tile tx="0" ty="0" sx="100000" sy="100000" flip="none" algn="tl"/>
            </a:blipFill>
            <a:ln w="3174">
              <a:solidFill>
                <a:srgbClr val="000000"/>
              </a:solidFill>
              <a:prstDash val="solid"/>
            </a:ln>
            <a:effectLst>
              <a:outerShdw dist="35921" dir="2700000" algn="br">
                <a:srgbClr val="000000"/>
              </a:outerShdw>
            </a:effectLst>
          </c:spPr>
          <c:invertIfNegative val="0"/>
          <c:dLbls>
            <c:dLbl>
              <c:idx val="0"/>
              <c:layout>
                <c:manualLayout>
                  <c:x val="2.0836934314636605E-3"/>
                  <c:y val="-1.7712515187069103E-3"/>
                </c:manualLayout>
              </c:layout>
              <c:dLblPos val="outEnd"/>
              <c:showLegendKey val="0"/>
              <c:showVal val="1"/>
              <c:showCatName val="0"/>
              <c:showSerName val="0"/>
              <c:showPercent val="0"/>
              <c:showBubbleSize val="0"/>
            </c:dLbl>
            <c:spPr>
              <a:noFill/>
              <a:ln w="26691">
                <a:noFill/>
              </a:ln>
            </c:spPr>
            <c:txPr>
              <a:bodyPr/>
              <a:lstStyle/>
              <a:p>
                <a:pPr>
                  <a:defRPr sz="1675" b="1" i="0" u="none" strike="noStrike" baseline="0">
                    <a:solidFill>
                      <a:schemeClr val="tx1"/>
                    </a:solidFill>
                    <a:latin typeface="B Lotus"/>
                    <a:ea typeface="B Lotus"/>
                    <a:cs typeface="B Lotus"/>
                  </a:defRPr>
                </a:pPr>
                <a:endParaRPr lang="fa-IR"/>
              </a:p>
            </c:txPr>
            <c:showLegendKey val="0"/>
            <c:showVal val="1"/>
            <c:showCatName val="0"/>
            <c:showSerName val="0"/>
            <c:showPercent val="0"/>
            <c:showBubbleSize val="0"/>
            <c:showLeaderLines val="0"/>
          </c:dLbls>
          <c:cat>
            <c:strRef>
              <c:f>Sheet1!$B$1:$J$1</c:f>
              <c:strCache>
                <c:ptCount val="9"/>
                <c:pt idx="0">
                  <c:v>دامدار،چوپان،کشاورز</c:v>
                </c:pt>
                <c:pt idx="1">
                  <c:v>کارگر ، راننده،آزاد،بیکار</c:v>
                </c:pt>
                <c:pt idx="2">
                  <c:v>قصاب، کارگر کشتارگاه</c:v>
                </c:pt>
                <c:pt idx="3">
                  <c:v>خانه دار</c:v>
                </c:pt>
                <c:pt idx="4">
                  <c:v>کارمند ، معلم و بازنشسته</c:v>
                </c:pt>
                <c:pt idx="5">
                  <c:v>محصل و دانشجو</c:v>
                </c:pt>
                <c:pt idx="6">
                  <c:v>كودك</c:v>
                </c:pt>
                <c:pt idx="7">
                  <c:v>كارمند بهداشتي درماني</c:v>
                </c:pt>
                <c:pt idx="8">
                  <c:v>جمع کل</c:v>
                </c:pt>
              </c:strCache>
            </c:strRef>
          </c:cat>
          <c:val>
            <c:numRef>
              <c:f>Sheet1!$B$2:$J$2</c:f>
              <c:numCache>
                <c:formatCode>General</c:formatCode>
                <c:ptCount val="9"/>
                <c:pt idx="0">
                  <c:v>22</c:v>
                </c:pt>
                <c:pt idx="1">
                  <c:v>20</c:v>
                </c:pt>
                <c:pt idx="2">
                  <c:v>14</c:v>
                </c:pt>
                <c:pt idx="3">
                  <c:v>9</c:v>
                </c:pt>
                <c:pt idx="4">
                  <c:v>7</c:v>
                </c:pt>
                <c:pt idx="5">
                  <c:v>4</c:v>
                </c:pt>
                <c:pt idx="6">
                  <c:v>2</c:v>
                </c:pt>
                <c:pt idx="7">
                  <c:v>1</c:v>
                </c:pt>
                <c:pt idx="8">
                  <c:v>79</c:v>
                </c:pt>
              </c:numCache>
            </c:numRef>
          </c:val>
        </c:ser>
        <c:dLbls>
          <c:showLegendKey val="0"/>
          <c:showVal val="0"/>
          <c:showCatName val="0"/>
          <c:showSerName val="0"/>
          <c:showPercent val="0"/>
          <c:showBubbleSize val="0"/>
        </c:dLbls>
        <c:gapWidth val="150"/>
        <c:overlap val="-100"/>
        <c:axId val="123587200"/>
        <c:axId val="123588992"/>
      </c:barChart>
      <c:catAx>
        <c:axId val="123587200"/>
        <c:scaling>
          <c:orientation val="maxMin"/>
        </c:scaling>
        <c:delete val="0"/>
        <c:axPos val="l"/>
        <c:numFmt formatCode="General" sourceLinked="1"/>
        <c:majorTickMark val="none"/>
        <c:minorTickMark val="none"/>
        <c:tickLblPos val="nextTo"/>
        <c:spPr>
          <a:ln w="9999">
            <a:noFill/>
          </a:ln>
        </c:spPr>
        <c:txPr>
          <a:bodyPr rot="0" vert="horz"/>
          <a:lstStyle/>
          <a:p>
            <a:pPr>
              <a:defRPr sz="1463" b="1" i="0" u="none" strike="noStrike" baseline="0">
                <a:solidFill>
                  <a:schemeClr val="tx1"/>
                </a:solidFill>
                <a:latin typeface="Titr"/>
                <a:ea typeface="Titr"/>
                <a:cs typeface="Titr"/>
              </a:defRPr>
            </a:pPr>
            <a:endParaRPr lang="fa-IR"/>
          </a:p>
        </c:txPr>
        <c:crossAx val="123588992"/>
        <c:crosses val="autoZero"/>
        <c:auto val="1"/>
        <c:lblAlgn val="ctr"/>
        <c:lblOffset val="100"/>
        <c:tickLblSkip val="1"/>
        <c:tickMarkSkip val="1"/>
        <c:noMultiLvlLbl val="0"/>
      </c:catAx>
      <c:valAx>
        <c:axId val="123588992"/>
        <c:scaling>
          <c:orientation val="minMax"/>
        </c:scaling>
        <c:delete val="1"/>
        <c:axPos val="b"/>
        <c:numFmt formatCode="General" sourceLinked="1"/>
        <c:majorTickMark val="out"/>
        <c:minorTickMark val="none"/>
        <c:tickLblPos val="none"/>
        <c:crossAx val="123587200"/>
        <c:crosses val="max"/>
        <c:crossBetween val="between"/>
      </c:valAx>
      <c:spPr>
        <a:solidFill>
          <a:srgbClr val="FFCC99"/>
        </a:solidFill>
        <a:ln w="26691">
          <a:noFill/>
        </a:ln>
      </c:spPr>
    </c:plotArea>
    <c:plotVisOnly val="1"/>
    <c:dispBlanksAs val="gap"/>
    <c:showDLblsOverMax val="0"/>
  </c:chart>
  <c:spPr>
    <a:solidFill>
      <a:srgbClr val="FFCC99"/>
    </a:solidFill>
    <a:ln>
      <a:noFill/>
    </a:ln>
  </c:spPr>
  <c:txPr>
    <a:bodyPr/>
    <a:lstStyle/>
    <a:p>
      <a:pPr>
        <a:defRPr sz="928" b="0" i="0" u="none" strike="noStrike" baseline="0">
          <a:solidFill>
            <a:schemeClr val="tx1"/>
          </a:solidFill>
          <a:latin typeface="Arial"/>
          <a:ea typeface="Arial"/>
          <a:cs typeface="Arial"/>
        </a:defRPr>
      </a:pPr>
      <a:endParaRPr lang="fa-IR"/>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791AD28-B025-4938-95DF-B90B480D5E19}" type="datetimeFigureOut">
              <a:rPr lang="fa-IR" smtClean="0"/>
              <a:pPr/>
              <a:t>1433/11/04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7678D1A-5FD9-4F13-94D4-C08EAB475527}" type="slidenum">
              <a:rPr lang="fa-IR" smtClean="0"/>
              <a:pPr/>
              <a:t>‹#›</a:t>
            </a:fld>
            <a:endParaRPr lang="fa-IR"/>
          </a:p>
        </p:txBody>
      </p:sp>
    </p:spTree>
    <p:extLst>
      <p:ext uri="{BB962C8B-B14F-4D97-AF65-F5344CB8AC3E}">
        <p14:creationId xmlns:p14="http://schemas.microsoft.com/office/powerpoint/2010/main" val="118017602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a-IR" smtClean="0"/>
          </a:p>
        </p:txBody>
      </p:sp>
      <p:sp>
        <p:nvSpPr>
          <p:cNvPr id="70660" name="Slide Number Placeholder 3"/>
          <p:cNvSpPr>
            <a:spLocks noGrp="1"/>
          </p:cNvSpPr>
          <p:nvPr>
            <p:ph type="sldNum" sz="quarter" idx="5"/>
          </p:nvPr>
        </p:nvSpPr>
        <p:spPr/>
        <p:txBody>
          <a:bodyPr/>
          <a:lstStyle/>
          <a:p>
            <a:pPr>
              <a:defRPr/>
            </a:pPr>
            <a:fld id="{1334CFDD-2ACC-4E37-A625-4E1568BA5E16}" type="slidenum">
              <a:rPr lang="ar-SA" smtClean="0"/>
              <a:pPr>
                <a:defRPr/>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a-IR" smtClean="0"/>
          </a:p>
        </p:txBody>
      </p:sp>
      <p:sp>
        <p:nvSpPr>
          <p:cNvPr id="71684" name="Slide Number Placeholder 3"/>
          <p:cNvSpPr>
            <a:spLocks noGrp="1"/>
          </p:cNvSpPr>
          <p:nvPr>
            <p:ph type="sldNum" sz="quarter" idx="5"/>
          </p:nvPr>
        </p:nvSpPr>
        <p:spPr/>
        <p:txBody>
          <a:bodyPr/>
          <a:lstStyle/>
          <a:p>
            <a:pPr>
              <a:defRPr/>
            </a:pPr>
            <a:fld id="{367A06A6-DB9A-4958-8FF4-143B804F30A4}" type="slidenum">
              <a:rPr lang="ar-SA" smtClean="0"/>
              <a:pPr>
                <a:defRPr/>
              </a:pPr>
              <a:t>22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a-IR" smtClean="0"/>
          </a:p>
        </p:txBody>
      </p:sp>
      <p:sp>
        <p:nvSpPr>
          <p:cNvPr id="4" name="Slide Number Placeholder 3"/>
          <p:cNvSpPr>
            <a:spLocks noGrp="1"/>
          </p:cNvSpPr>
          <p:nvPr>
            <p:ph type="sldNum" sz="quarter" idx="5"/>
          </p:nvPr>
        </p:nvSpPr>
        <p:spPr/>
        <p:txBody>
          <a:bodyPr/>
          <a:lstStyle/>
          <a:p>
            <a:pPr>
              <a:defRPr/>
            </a:pPr>
            <a:fld id="{C9186CFD-0FA5-470E-B5C5-0FCD1F58BC63}" type="slidenum">
              <a:rPr lang="en-US" smtClean="0"/>
              <a:pPr>
                <a:defRPr/>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hi-IN"/>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Text Placeholder 3"/>
          <p:cNvSpPr>
            <a:spLocks noGrp="1"/>
          </p:cNvSpPr>
          <p:nvPr>
            <p:ph type="body"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E097A4-7F42-4555-A5C0-E7BCDE8C8E98}" type="slidenum">
              <a:rPr lang="ar-SA"/>
              <a:pPr>
                <a:defRPr/>
              </a:pPr>
              <a:t>‹#›</a:t>
            </a:fld>
            <a:endParaRPr lang="hi-IN"/>
          </a:p>
        </p:txBody>
      </p:sp>
    </p:spTree>
    <p:extLst>
      <p:ext uri="{BB962C8B-B14F-4D97-AF65-F5344CB8AC3E}">
        <p14:creationId xmlns:p14="http://schemas.microsoft.com/office/powerpoint/2010/main" val="2367060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rgbClr val="92D050">
                <a:alpha val="41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4.jpeg"/><Relationship Id="rId7" Type="http://schemas.openxmlformats.org/officeDocument/2006/relationships/image" Target="../media/image48.wmf"/><Relationship Id="rId12" Type="http://schemas.openxmlformats.org/officeDocument/2006/relationships/image" Target="../media/image53.wmf"/><Relationship Id="rId2" Type="http://schemas.openxmlformats.org/officeDocument/2006/relationships/image" Target="../media/image43.wmf"/><Relationship Id="rId1" Type="http://schemas.openxmlformats.org/officeDocument/2006/relationships/slideLayout" Target="../slideLayouts/slideLayout7.xml"/><Relationship Id="rId6" Type="http://schemas.openxmlformats.org/officeDocument/2006/relationships/image" Target="../media/image47.wmf"/><Relationship Id="rId11" Type="http://schemas.openxmlformats.org/officeDocument/2006/relationships/image" Target="../media/image52.wmf"/><Relationship Id="rId5" Type="http://schemas.openxmlformats.org/officeDocument/2006/relationships/image" Target="../media/image46.wmf"/><Relationship Id="rId10" Type="http://schemas.openxmlformats.org/officeDocument/2006/relationships/image" Target="../media/image51.wmf"/><Relationship Id="rId4" Type="http://schemas.openxmlformats.org/officeDocument/2006/relationships/image" Target="../media/image45.wmf"/><Relationship Id="rId9" Type="http://schemas.openxmlformats.org/officeDocument/2006/relationships/image" Target="../media/image50.wmf"/></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4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75285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r" eaLnBrk="1" hangingPunct="1"/>
            <a:r>
              <a:rPr lang="fa-IR" dirty="0" smtClean="0">
                <a:solidFill>
                  <a:srgbClr val="00B0F0"/>
                </a:solidFill>
                <a:cs typeface="B Titr" pitchFamily="2" charset="-78"/>
              </a:rPr>
              <a:t>دلایل اهمیت:</a:t>
            </a:r>
            <a:endParaRPr lang="en-US" dirty="0" smtClean="0">
              <a:solidFill>
                <a:srgbClr val="00B0F0"/>
              </a:solidFill>
              <a:cs typeface="B Titr" pitchFamily="2" charset="-78"/>
            </a:endParaRPr>
          </a:p>
        </p:txBody>
      </p:sp>
      <p:sp>
        <p:nvSpPr>
          <p:cNvPr id="22531" name="Content Placeholder 2"/>
          <p:cNvSpPr>
            <a:spLocks noGrp="1"/>
          </p:cNvSpPr>
          <p:nvPr>
            <p:ph idx="1"/>
          </p:nvPr>
        </p:nvSpPr>
        <p:spPr>
          <a:xfrm>
            <a:off x="152400" y="1493837"/>
            <a:ext cx="8763000" cy="4525963"/>
          </a:xfrm>
        </p:spPr>
        <p:txBody>
          <a:bodyPr>
            <a:normAutofit lnSpcReduction="10000"/>
          </a:bodyPr>
          <a:lstStyle/>
          <a:p>
            <a:pPr algn="r" rtl="1" eaLnBrk="1" hangingPunct="1"/>
            <a:r>
              <a:rPr lang="fa-IR" sz="2800" dirty="0" smtClean="0">
                <a:cs typeface="B Titr" pitchFamily="2" charset="-78"/>
              </a:rPr>
              <a:t>تنوع علائم ايجادكننده</a:t>
            </a:r>
          </a:p>
          <a:p>
            <a:pPr algn="r" rtl="1" eaLnBrk="1" hangingPunct="1"/>
            <a:r>
              <a:rPr lang="fa-IR" sz="2800" dirty="0" smtClean="0">
                <a:cs typeface="B Titr" pitchFamily="2" charset="-78"/>
              </a:rPr>
              <a:t>تنوع تظاهرات باليني</a:t>
            </a:r>
          </a:p>
          <a:p>
            <a:pPr algn="r" rtl="1" eaLnBrk="1" hangingPunct="1"/>
            <a:r>
              <a:rPr lang="fa-IR" sz="2800" dirty="0" smtClean="0">
                <a:cs typeface="B Titr" pitchFamily="2" charset="-78"/>
              </a:rPr>
              <a:t>شدت و  وخامت اين بيماري ها</a:t>
            </a:r>
          </a:p>
          <a:p>
            <a:pPr algn="r" rtl="1" eaLnBrk="1" hangingPunct="1"/>
            <a:r>
              <a:rPr lang="fa-IR" sz="2800" dirty="0" smtClean="0">
                <a:cs typeface="B Titr" pitchFamily="2" charset="-78"/>
              </a:rPr>
              <a:t>عدم دسترسي آزمايشگاهي</a:t>
            </a:r>
          </a:p>
          <a:p>
            <a:pPr algn="r" rtl="1" eaLnBrk="1" hangingPunct="1"/>
            <a:r>
              <a:rPr lang="fa-IR" sz="2800" dirty="0" smtClean="0">
                <a:cs typeface="B Titr" pitchFamily="2" charset="-78"/>
              </a:rPr>
              <a:t>اثرات زيان بار اجتماعي،اقتصادي،سياسي و...</a:t>
            </a:r>
          </a:p>
          <a:p>
            <a:pPr algn="r" rtl="1"/>
            <a:r>
              <a:rPr lang="fa-IR" sz="2800" dirty="0" smtClean="0">
                <a:cs typeface="B Titr" pitchFamily="2" charset="-78"/>
              </a:rPr>
              <a:t>61% </a:t>
            </a:r>
            <a:r>
              <a:rPr lang="fa-IR" sz="2400" dirty="0" smtClean="0">
                <a:cs typeface="B Titr" pitchFamily="2" charset="-78"/>
              </a:rPr>
              <a:t>بیمارهای عفونی </a:t>
            </a:r>
            <a:r>
              <a:rPr lang="fa-IR" sz="2800" dirty="0" smtClean="0">
                <a:cs typeface="B Titr" pitchFamily="2" charset="-78"/>
              </a:rPr>
              <a:t>و 70% بیماری های نوپدید را تشکیل می دهند</a:t>
            </a:r>
          </a:p>
          <a:p>
            <a:pPr algn="r" rtl="1"/>
            <a:r>
              <a:rPr lang="fa-IR" sz="2800" dirty="0" smtClean="0">
                <a:cs typeface="B Titr" pitchFamily="2" charset="-78"/>
              </a:rPr>
              <a:t>استفاده گسترده از فرآورده های دامی وتماس مستمر انسان با حیوانات بخصوص درمناطق روستایی</a:t>
            </a:r>
          </a:p>
          <a:p>
            <a:pPr algn="r" rtl="1"/>
            <a:r>
              <a:rPr lang="fa-IR" sz="2800" dirty="0" smtClean="0">
                <a:cs typeface="B Titr" pitchFamily="2" charset="-78"/>
              </a:rPr>
              <a:t>نقش بندپایان به عنوان برخی از ناقلین بیماری های زئونوز</a:t>
            </a:r>
          </a:p>
          <a:p>
            <a:pPr algn="r" rtl="1"/>
            <a:endParaRPr lang="fa-IR" sz="2800" dirty="0" smtClean="0">
              <a:cs typeface="B Titr" pitchFamily="2" charset="-78"/>
            </a:endParaRPr>
          </a:p>
          <a:p>
            <a:pPr algn="r" rtl="1"/>
            <a:endParaRPr lang="fa-IR" sz="2800" dirty="0" smtClean="0">
              <a:cs typeface="B Titr" pitchFamily="2" charset="-78"/>
            </a:endParaRPr>
          </a:p>
          <a:p>
            <a:pPr algn="r" rtl="1" eaLnBrk="1" hangingPunct="1"/>
            <a:endParaRPr lang="en-US" sz="2800" dirty="0" smtClean="0">
              <a:cs typeface="B Titr" pitchFamily="2" charset="-78"/>
            </a:endParaRPr>
          </a:p>
        </p:txBody>
      </p:sp>
      <p:pic>
        <p:nvPicPr>
          <p:cNvPr id="22532" name="Picture 4" descr="J:\animal\image006.jpg"/>
          <p:cNvPicPr>
            <a:picLocks noChangeAspect="1" noChangeArrowheads="1"/>
          </p:cNvPicPr>
          <p:nvPr/>
        </p:nvPicPr>
        <p:blipFill>
          <a:blip r:embed="rId2" cstate="print"/>
          <a:srcRect/>
          <a:stretch>
            <a:fillRect/>
          </a:stretch>
        </p:blipFill>
        <p:spPr bwMode="auto">
          <a:xfrm>
            <a:off x="0" y="0"/>
            <a:ext cx="2500313" cy="31432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r" rtl="1" eaLnBrk="1" hangingPunct="1"/>
            <a:r>
              <a:rPr lang="fa-IR" dirty="0" smtClean="0">
                <a:solidFill>
                  <a:srgbClr val="00B0F0"/>
                </a:solidFill>
                <a:cs typeface="B Titr" pitchFamily="2" charset="-78"/>
              </a:rPr>
              <a:t>دلایل اهمیت:</a:t>
            </a:r>
            <a:endParaRPr lang="en-US" dirty="0" smtClean="0">
              <a:solidFill>
                <a:srgbClr val="00B0F0"/>
              </a:solidFill>
              <a:cs typeface="B Titr" pitchFamily="2" charset="-78"/>
            </a:endParaRPr>
          </a:p>
        </p:txBody>
      </p:sp>
      <p:sp>
        <p:nvSpPr>
          <p:cNvPr id="23555" name="Content Placeholder 2"/>
          <p:cNvSpPr>
            <a:spLocks noGrp="1"/>
          </p:cNvSpPr>
          <p:nvPr>
            <p:ph idx="1"/>
          </p:nvPr>
        </p:nvSpPr>
        <p:spPr>
          <a:xfrm>
            <a:off x="152400" y="1371600"/>
            <a:ext cx="8915400" cy="4754563"/>
          </a:xfrm>
        </p:spPr>
        <p:txBody>
          <a:bodyPr/>
          <a:lstStyle/>
          <a:p>
            <a:pPr algn="r" rtl="1" eaLnBrk="1" hangingPunct="1"/>
            <a:r>
              <a:rPr lang="fa-IR" sz="2800" dirty="0" smtClean="0">
                <a:cs typeface="B Titr" pitchFamily="2" charset="-78"/>
              </a:rPr>
              <a:t>گسترده و متنوع بودن مخازن و عوامل ایجاد کننده و تظاهرات بالینی بیماری های زئونوز</a:t>
            </a:r>
          </a:p>
          <a:p>
            <a:pPr algn="r" rtl="1" eaLnBrk="1" hangingPunct="1"/>
            <a:r>
              <a:rPr lang="fa-IR" sz="2800" dirty="0" smtClean="0">
                <a:cs typeface="B Titr" pitchFamily="2" charset="-78"/>
              </a:rPr>
              <a:t>گسترش حمل و نقل و مسافرت انسان ها در دنیا</a:t>
            </a:r>
          </a:p>
          <a:p>
            <a:pPr algn="r" rtl="1"/>
            <a:r>
              <a:rPr lang="fa-IR" sz="2800" dirty="0" smtClean="0">
                <a:cs typeface="B Titr" pitchFamily="2" charset="-78"/>
              </a:rPr>
              <a:t>نبودن واکسن انسانی برای بسیاری از بیمار یهای زئونوز</a:t>
            </a:r>
          </a:p>
          <a:p>
            <a:pPr algn="r" rtl="1"/>
            <a:r>
              <a:rPr lang="fa-IR" sz="2800" dirty="0" smtClean="0">
                <a:cs typeface="B Titr" pitchFamily="2" charset="-78"/>
              </a:rPr>
              <a:t>ایجاد عوارض شدید ومرگ ومیر بالا در بعضی از این بیماری ها و نبودن درمان مشخص در مواردی مانند هاری</a:t>
            </a:r>
          </a:p>
          <a:p>
            <a:pPr algn="r" rtl="1"/>
            <a:r>
              <a:rPr lang="fa-IR" sz="2800" dirty="0" smtClean="0">
                <a:cs typeface="B Titr" pitchFamily="2" charset="-78"/>
              </a:rPr>
              <a:t>امکان استفاده از این بیماری ها در بیوتروریسم (سیاه زخم )</a:t>
            </a:r>
          </a:p>
          <a:p>
            <a:pPr algn="r" rtl="1"/>
            <a:r>
              <a:rPr lang="fa-IR" sz="2800" dirty="0" smtClean="0">
                <a:cs typeface="B Titr" pitchFamily="2" charset="-78"/>
              </a:rPr>
              <a:t>قرار گرفتن بسیاری این بیماری ها در گروه بیماری های فراموش شده مانند تب مالت و سالک</a:t>
            </a:r>
          </a:p>
          <a:p>
            <a:pPr algn="r" rtl="1" eaLnBrk="1" hangingPunct="1"/>
            <a:endParaRPr lang="en-US" sz="2800" dirty="0" smtClean="0">
              <a:cs typeface="B Tit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704850"/>
            <a:ext cx="8229600" cy="590550"/>
          </a:xfrm>
        </p:spPr>
        <p:txBody>
          <a:bodyPr>
            <a:normAutofit fontScale="90000"/>
          </a:bodyPr>
          <a:lstStyle/>
          <a:p>
            <a:pPr algn="ctr" eaLnBrk="1" fontAlgn="auto" hangingPunct="1">
              <a:spcAft>
                <a:spcPts val="0"/>
              </a:spcAft>
              <a:defRPr/>
            </a:pPr>
            <a:r>
              <a:rPr lang="fa-IR" dirty="0" smtClean="0">
                <a:solidFill>
                  <a:srgbClr val="00B0F0"/>
                </a:solidFill>
                <a:cs typeface="B Titr" pitchFamily="2" charset="-78"/>
              </a:rPr>
              <a:t>اهميت...</a:t>
            </a:r>
            <a:endParaRPr lang="en-US" dirty="0" smtClean="0">
              <a:solidFill>
                <a:srgbClr val="00B0F0"/>
              </a:solidFill>
              <a:cs typeface="B Titr" pitchFamily="2" charset="-78"/>
            </a:endParaRPr>
          </a:p>
        </p:txBody>
      </p:sp>
      <p:sp>
        <p:nvSpPr>
          <p:cNvPr id="25603" name="Content Placeholder 2"/>
          <p:cNvSpPr>
            <a:spLocks noGrp="1"/>
          </p:cNvSpPr>
          <p:nvPr>
            <p:ph idx="1"/>
          </p:nvPr>
        </p:nvSpPr>
        <p:spPr>
          <a:xfrm>
            <a:off x="428625" y="1447800"/>
            <a:ext cx="8505825" cy="4800600"/>
          </a:xfrm>
        </p:spPr>
        <p:txBody>
          <a:bodyPr>
            <a:normAutofit/>
          </a:bodyPr>
          <a:lstStyle/>
          <a:p>
            <a:pPr algn="r" rtl="1" eaLnBrk="1" hangingPunct="1"/>
            <a:r>
              <a:rPr lang="fa-IR" sz="2800" dirty="0" smtClean="0">
                <a:cs typeface="B Titr" pitchFamily="2" charset="-78"/>
              </a:rPr>
              <a:t>توانايي انتقال انسان به انسان در بعضي بيماري ها(</a:t>
            </a:r>
            <a:r>
              <a:rPr lang="en-US" sz="2800" dirty="0" smtClean="0">
                <a:cs typeface="B Titr" pitchFamily="2" charset="-78"/>
              </a:rPr>
              <a:t>CCHF</a:t>
            </a:r>
            <a:r>
              <a:rPr lang="fa-IR" sz="2800" dirty="0" smtClean="0">
                <a:cs typeface="B Titr" pitchFamily="2" charset="-78"/>
              </a:rPr>
              <a:t>)</a:t>
            </a:r>
          </a:p>
          <a:p>
            <a:pPr algn="r" rtl="1" eaLnBrk="1" hangingPunct="1"/>
            <a:r>
              <a:rPr lang="fa-IR" sz="2800" dirty="0" smtClean="0">
                <a:cs typeface="B Titr" pitchFamily="2" charset="-78"/>
              </a:rPr>
              <a:t>آندميك بودن تعداد قابل توجهي از اين بيماري ها در ايران</a:t>
            </a:r>
          </a:p>
          <a:p>
            <a:pPr algn="r" rtl="1" eaLnBrk="1" hangingPunct="1"/>
            <a:r>
              <a:rPr lang="fa-IR" sz="2800" dirty="0" smtClean="0">
                <a:cs typeface="B Titr" pitchFamily="2" charset="-78"/>
              </a:rPr>
              <a:t>مشكلات معدوم كردن مخازن حيواني جهت كنترل بسياري از اين بيماري ها</a:t>
            </a:r>
          </a:p>
          <a:p>
            <a:pPr algn="r" rtl="1"/>
            <a:r>
              <a:rPr lang="fa-IR" sz="2800" dirty="0" smtClean="0">
                <a:cs typeface="B Titr" pitchFamily="2" charset="-78"/>
              </a:rPr>
              <a:t>نیاز همکاری های بین بخشی جهت کنترل بیماری های زئونوز</a:t>
            </a:r>
          </a:p>
          <a:p>
            <a:pPr algn="r" rtl="1"/>
            <a:r>
              <a:rPr lang="fa-IR" sz="2800" dirty="0" smtClean="0">
                <a:cs typeface="B Titr" pitchFamily="2" charset="-78"/>
              </a:rPr>
              <a:t>عدم آگاهي جامعه از روش هاي پيشگيري</a:t>
            </a:r>
          </a:p>
          <a:p>
            <a:pPr algn="r" rtl="1" eaLnBrk="1" hangingPunct="1"/>
            <a:r>
              <a:rPr lang="fa-IR" sz="2800" dirty="0" smtClean="0">
                <a:cs typeface="B Titr" pitchFamily="2" charset="-78"/>
              </a:rPr>
              <a:t>...</a:t>
            </a:r>
            <a:endParaRPr lang="en-US" sz="2800" dirty="0" smtClean="0">
              <a:cs typeface="B Titr" pitchFamily="2" charset="-78"/>
            </a:endParaRPr>
          </a:p>
        </p:txBody>
      </p:sp>
      <p:pic>
        <p:nvPicPr>
          <p:cNvPr id="25604" name="Picture 4" descr="J:\animal\image005.jpg"/>
          <p:cNvPicPr>
            <a:picLocks noChangeAspect="1" noChangeArrowheads="1"/>
          </p:cNvPicPr>
          <p:nvPr/>
        </p:nvPicPr>
        <p:blipFill>
          <a:blip r:embed="rId2" cstate="print"/>
          <a:srcRect/>
          <a:stretch>
            <a:fillRect/>
          </a:stretch>
        </p:blipFill>
        <p:spPr bwMode="auto">
          <a:xfrm>
            <a:off x="0" y="4429125"/>
            <a:ext cx="2357438" cy="24288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eaLnBrk="1" hangingPunct="1"/>
            <a:r>
              <a:rPr lang="fa-IR" smtClean="0">
                <a:solidFill>
                  <a:srgbClr val="FF0000"/>
                </a:solidFill>
                <a:cs typeface="B Titr" pitchFamily="2" charset="-78"/>
              </a:rPr>
              <a:t>اصول پيشگيري</a:t>
            </a:r>
            <a:endParaRPr lang="en-US" smtClean="0">
              <a:solidFill>
                <a:srgbClr val="FF0000"/>
              </a:solidFill>
              <a:cs typeface="B Titr" pitchFamily="2" charset="-78"/>
            </a:endParaRPr>
          </a:p>
        </p:txBody>
      </p:sp>
      <p:sp>
        <p:nvSpPr>
          <p:cNvPr id="26627" name="Content Placeholder 2"/>
          <p:cNvSpPr>
            <a:spLocks noGrp="1"/>
          </p:cNvSpPr>
          <p:nvPr>
            <p:ph idx="1"/>
          </p:nvPr>
        </p:nvSpPr>
        <p:spPr>
          <a:xfrm>
            <a:off x="457200" y="1600200"/>
            <a:ext cx="8458200" cy="4525963"/>
          </a:xfrm>
        </p:spPr>
        <p:txBody>
          <a:bodyPr/>
          <a:lstStyle/>
          <a:p>
            <a:pPr algn="r" rtl="1" eaLnBrk="1" hangingPunct="1">
              <a:buFont typeface="Wingdings 2" pitchFamily="18" charset="2"/>
              <a:buNone/>
            </a:pPr>
            <a:r>
              <a:rPr lang="fa-IR" dirty="0" smtClean="0">
                <a:cs typeface="B Titr" pitchFamily="2" charset="-78"/>
              </a:rPr>
              <a:t>به هر نحو ممكن چرخه انتقال بيماري بايد شكسته شود.  اصول پيشگيري اختصاصي مربوط به هر بيماري در بحث مربوطه قيد مي گردد ولي يك سری از اصول به عنوان اصول كلي لازم الاجرا هستند</a:t>
            </a:r>
            <a:endParaRPr lang="en-US" dirty="0" smtClean="0">
              <a:cs typeface="B Titr" pitchFamily="2" charset="-78"/>
            </a:endParaRPr>
          </a:p>
        </p:txBody>
      </p:sp>
      <p:pic>
        <p:nvPicPr>
          <p:cNvPr id="26628" name="Picture 4" descr="J:\animal\image013.jpg"/>
          <p:cNvPicPr>
            <a:picLocks noChangeAspect="1" noChangeArrowheads="1"/>
          </p:cNvPicPr>
          <p:nvPr/>
        </p:nvPicPr>
        <p:blipFill>
          <a:blip r:embed="rId2" cstate="print"/>
          <a:srcRect/>
          <a:stretch>
            <a:fillRect/>
          </a:stretch>
        </p:blipFill>
        <p:spPr bwMode="auto">
          <a:xfrm>
            <a:off x="0" y="3857625"/>
            <a:ext cx="3929063" cy="30003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28600"/>
            <a:ext cx="8229600" cy="666750"/>
          </a:xfrm>
        </p:spPr>
        <p:txBody>
          <a:bodyPr>
            <a:normAutofit fontScale="90000"/>
          </a:bodyPr>
          <a:lstStyle/>
          <a:p>
            <a:pPr algn="ctr" eaLnBrk="1" fontAlgn="auto" hangingPunct="1">
              <a:spcAft>
                <a:spcPts val="0"/>
              </a:spcAft>
              <a:defRPr/>
            </a:pPr>
            <a:r>
              <a:rPr lang="fa-IR" dirty="0" smtClean="0">
                <a:solidFill>
                  <a:srgbClr val="FF0000"/>
                </a:solidFill>
                <a:cs typeface="B Titr" pitchFamily="2" charset="-78"/>
              </a:rPr>
              <a:t>اصول پيشگيري...</a:t>
            </a:r>
            <a:endParaRPr lang="en-US" dirty="0" smtClean="0">
              <a:solidFill>
                <a:srgbClr val="FF0000"/>
              </a:solidFill>
              <a:cs typeface="B Titr" pitchFamily="2" charset="-78"/>
            </a:endParaRPr>
          </a:p>
        </p:txBody>
      </p:sp>
      <p:sp>
        <p:nvSpPr>
          <p:cNvPr id="27651" name="Content Placeholder 2"/>
          <p:cNvSpPr>
            <a:spLocks noGrp="1"/>
          </p:cNvSpPr>
          <p:nvPr>
            <p:ph idx="1"/>
          </p:nvPr>
        </p:nvSpPr>
        <p:spPr>
          <a:xfrm>
            <a:off x="642938" y="1447800"/>
            <a:ext cx="8291512" cy="4800600"/>
          </a:xfrm>
        </p:spPr>
        <p:txBody>
          <a:bodyPr>
            <a:normAutofit lnSpcReduction="10000"/>
          </a:bodyPr>
          <a:lstStyle/>
          <a:p>
            <a:pPr algn="justLow" rtl="1" eaLnBrk="1" hangingPunct="1"/>
            <a:r>
              <a:rPr lang="fa-IR" dirty="0" smtClean="0">
                <a:cs typeface="B Titr" pitchFamily="2" charset="-78"/>
              </a:rPr>
              <a:t>اگر از محصولات دامي استفاده مي كنيم بايد از سلامت آن مطمئن باشيم(شیر ، پنیر ، گوشت و...)</a:t>
            </a:r>
          </a:p>
          <a:p>
            <a:pPr algn="justLow" rtl="1" eaLnBrk="1" hangingPunct="1"/>
            <a:r>
              <a:rPr lang="fa-IR" dirty="0" smtClean="0">
                <a:cs typeface="B Titr" pitchFamily="2" charset="-78"/>
              </a:rPr>
              <a:t>حتي الامکان بايد از تماس با حيوانات خودداري نمود ولي در صورت اجبار بعد از دست زدن به حیوانات وتماس با محصولات آنها مانند گوشت ، پشم ، خون ،  ترشحات ، زخم ها ، جفت و... باید دستها را باآب و صابون شست.  </a:t>
            </a:r>
          </a:p>
          <a:p>
            <a:pPr algn="justLow" rtl="1" eaLnBrk="1" hangingPunct="1"/>
            <a:r>
              <a:rPr lang="fa-IR" dirty="0" smtClean="0">
                <a:cs typeface="B Titr" pitchFamily="2" charset="-78"/>
              </a:rPr>
              <a:t>از خوردن و آشامیدن در محیطی که در تماس با دام و طیور هستیم خودداری کنید.</a:t>
            </a:r>
          </a:p>
          <a:p>
            <a:pPr algn="justLow" rtl="1" eaLnBrk="1" hangingPunct="1"/>
            <a:r>
              <a:rPr lang="fa-IR" dirty="0" smtClean="0">
                <a:cs typeface="B Titr" pitchFamily="2" charset="-78"/>
              </a:rPr>
              <a:t>استفاده از وسایل حفاظت فردی در محیط کار</a:t>
            </a:r>
          </a:p>
          <a:p>
            <a:pPr eaLnBrk="1" hangingPunct="1"/>
            <a:endParaRPr lang="en-US" dirty="0" smtClean="0">
              <a:cs typeface="B Tit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304800"/>
            <a:ext cx="8229600" cy="590550"/>
          </a:xfrm>
        </p:spPr>
        <p:txBody>
          <a:bodyPr>
            <a:normAutofit fontScale="90000"/>
          </a:bodyPr>
          <a:lstStyle/>
          <a:p>
            <a:pPr algn="ctr" eaLnBrk="1" fontAlgn="auto" hangingPunct="1">
              <a:spcAft>
                <a:spcPts val="0"/>
              </a:spcAft>
              <a:defRPr/>
            </a:pPr>
            <a:r>
              <a:rPr lang="fa-IR" dirty="0" smtClean="0">
                <a:solidFill>
                  <a:srgbClr val="FF0000"/>
                </a:solidFill>
                <a:cs typeface="B Titr" pitchFamily="2" charset="-78"/>
              </a:rPr>
              <a:t>اصول پيشگيري...</a:t>
            </a:r>
            <a:endParaRPr lang="en-US" dirty="0" smtClean="0">
              <a:solidFill>
                <a:srgbClr val="FF0000"/>
              </a:solidFill>
              <a:cs typeface="B Titr" pitchFamily="2" charset="-78"/>
            </a:endParaRPr>
          </a:p>
        </p:txBody>
      </p:sp>
      <p:sp>
        <p:nvSpPr>
          <p:cNvPr id="28675" name="Content Placeholder 2"/>
          <p:cNvSpPr>
            <a:spLocks noGrp="1"/>
          </p:cNvSpPr>
          <p:nvPr>
            <p:ph idx="1"/>
          </p:nvPr>
        </p:nvSpPr>
        <p:spPr>
          <a:xfrm>
            <a:off x="609600" y="1371600"/>
            <a:ext cx="8291512" cy="4800600"/>
          </a:xfrm>
        </p:spPr>
        <p:txBody>
          <a:bodyPr/>
          <a:lstStyle/>
          <a:p>
            <a:pPr algn="r" rtl="1" eaLnBrk="1" hangingPunct="1"/>
            <a:r>
              <a:rPr lang="fa-IR" dirty="0" smtClean="0">
                <a:cs typeface="B Titr" pitchFamily="2" charset="-78"/>
              </a:rPr>
              <a:t>دریک سری از بیماری ها حشرات ناقل هستند پس رعایت بهداشت عمومی و بهداشت محیط ضروری است: زباله و فاضلاب</a:t>
            </a:r>
          </a:p>
          <a:p>
            <a:pPr algn="r" rtl="1" eaLnBrk="1" hangingPunct="1"/>
            <a:r>
              <a:rPr lang="fa-IR" dirty="0" smtClean="0">
                <a:cs typeface="B Titr" pitchFamily="2" charset="-78"/>
              </a:rPr>
              <a:t>بسیاری از زئونوزهای انگلی از راه سبزیجات آلوده منتقل می گردند پس سالم سازی سبزیجات ضروری است</a:t>
            </a:r>
            <a:endParaRPr lang="en-US" dirty="0" smtClean="0">
              <a:cs typeface="B Titr" pitchFamily="2" charset="-78"/>
            </a:endParaRPr>
          </a:p>
        </p:txBody>
      </p:sp>
      <p:pic>
        <p:nvPicPr>
          <p:cNvPr id="28676" name="Picture 5" descr="J:\animal\image011.jpg"/>
          <p:cNvPicPr>
            <a:picLocks noChangeAspect="1" noChangeArrowheads="1"/>
          </p:cNvPicPr>
          <p:nvPr/>
        </p:nvPicPr>
        <p:blipFill>
          <a:blip r:embed="rId2" cstate="print"/>
          <a:srcRect b="6542"/>
          <a:stretch>
            <a:fillRect/>
          </a:stretch>
        </p:blipFill>
        <p:spPr bwMode="auto">
          <a:xfrm>
            <a:off x="0" y="4155528"/>
            <a:ext cx="3657600" cy="270247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685800" y="1752600"/>
            <a:ext cx="7772400" cy="1830388"/>
          </a:xfrm>
        </p:spPr>
        <p:txBody>
          <a:bodyPr/>
          <a:lstStyle/>
          <a:p>
            <a:pPr eaLnBrk="1" fontAlgn="auto" hangingPunct="1">
              <a:spcAft>
                <a:spcPts val="0"/>
              </a:spcAft>
              <a:defRPr/>
            </a:pPr>
            <a:endParaRPr lang="en-US" smtClean="0"/>
          </a:p>
        </p:txBody>
      </p:sp>
      <p:sp>
        <p:nvSpPr>
          <p:cNvPr id="33795" name="Subtitle 2"/>
          <p:cNvSpPr>
            <a:spLocks noGrp="1"/>
          </p:cNvSpPr>
          <p:nvPr>
            <p:ph type="subTitle" idx="1"/>
          </p:nvPr>
        </p:nvSpPr>
        <p:spPr>
          <a:xfrm>
            <a:off x="685800" y="3611563"/>
            <a:ext cx="7772400" cy="1200150"/>
          </a:xfrm>
        </p:spPr>
        <p:txBody>
          <a:bodyPr/>
          <a:lstStyle/>
          <a:p>
            <a:pPr marR="0" eaLnBrk="1" hangingPunct="1"/>
            <a:endParaRPr lang="fa-IR" smtClean="0"/>
          </a:p>
        </p:txBody>
      </p:sp>
      <p:pic>
        <p:nvPicPr>
          <p:cNvPr id="3379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80963"/>
            <a:ext cx="8640763"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7839" y="3124200"/>
            <a:ext cx="4157761" cy="2688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124200"/>
            <a:ext cx="2136610" cy="267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0600" y="3657600"/>
            <a:ext cx="1800000" cy="1314286"/>
          </a:xfrm>
          <a:prstGeom prst="rect">
            <a:avLst/>
          </a:prstGeom>
        </p:spPr>
      </p:pic>
    </p:spTree>
    <p:extLst>
      <p:ext uri="{BB962C8B-B14F-4D97-AF65-F5344CB8AC3E}">
        <p14:creationId xmlns:p14="http://schemas.microsoft.com/office/powerpoint/2010/main" val="16327908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685800" y="1981200"/>
            <a:ext cx="8229600" cy="4149725"/>
          </a:xfrm>
        </p:spPr>
        <p:txBody>
          <a:bodyPr/>
          <a:lstStyle/>
          <a:p>
            <a:pPr algn="r" eaLnBrk="1" hangingPunct="1">
              <a:buFontTx/>
              <a:buNone/>
            </a:pPr>
            <a:r>
              <a:rPr lang="en-US" b="1" dirty="0"/>
              <a:t>CCHF</a:t>
            </a:r>
            <a:r>
              <a:rPr lang="fa-IR" b="1" dirty="0"/>
              <a:t> عامل:   </a:t>
            </a:r>
            <a:r>
              <a:rPr lang="fa-IR" b="1" dirty="0" smtClean="0"/>
              <a:t> </a:t>
            </a:r>
            <a:r>
              <a:rPr lang="fa-IR" b="1" dirty="0"/>
              <a:t>ويروس</a:t>
            </a:r>
            <a:endParaRPr lang="en-US" b="1" dirty="0"/>
          </a:p>
          <a:p>
            <a:pPr algn="r" eaLnBrk="1" hangingPunct="1">
              <a:buFontTx/>
              <a:buNone/>
            </a:pPr>
            <a:endParaRPr lang="en-US" sz="2400" b="1" dirty="0" smtClean="0">
              <a:ea typeface="Majalla UI"/>
              <a:cs typeface="Majalla UI"/>
            </a:endParaRPr>
          </a:p>
          <a:p>
            <a:pPr algn="r" eaLnBrk="1" hangingPunct="1">
              <a:buFontTx/>
              <a:buNone/>
            </a:pPr>
            <a:r>
              <a:rPr lang="en-US" b="1" dirty="0" smtClean="0">
                <a:solidFill>
                  <a:srgbClr val="D60093"/>
                </a:solidFill>
                <a:ea typeface="Majalla UI"/>
                <a:cs typeface="Majalla UI"/>
              </a:rPr>
              <a:t>  </a:t>
            </a:r>
            <a:r>
              <a:rPr lang="en-US" b="1" dirty="0" smtClean="0">
                <a:ea typeface="Majalla UI"/>
                <a:cs typeface="Majalla UI"/>
              </a:rPr>
              <a:t>      </a:t>
            </a:r>
          </a:p>
        </p:txBody>
      </p:sp>
      <p:sp>
        <p:nvSpPr>
          <p:cNvPr id="121858" name="Rectangle 2"/>
          <p:cNvSpPr>
            <a:spLocks noGrp="1" noChangeArrowheads="1"/>
          </p:cNvSpPr>
          <p:nvPr>
            <p:ph type="title"/>
          </p:nvPr>
        </p:nvSpPr>
        <p:spPr>
          <a:xfrm>
            <a:off x="539750" y="0"/>
            <a:ext cx="8147050" cy="1858962"/>
          </a:xfrm>
        </p:spPr>
        <p:txBody>
          <a:bodyPr>
            <a:normAutofit/>
          </a:bodyPr>
          <a:lstStyle/>
          <a:p>
            <a:pPr rtl="1" eaLnBrk="1" fontAlgn="auto" hangingPunct="1">
              <a:spcAft>
                <a:spcPts val="0"/>
              </a:spcAft>
              <a:defRPr/>
            </a:pPr>
            <a:r>
              <a:rPr lang="en-US" sz="4000" dirty="0" smtClean="0">
                <a:solidFill>
                  <a:srgbClr val="FF0000"/>
                </a:solidFill>
                <a:latin typeface="Bodoni MT Black" pitchFamily="18" charset="0"/>
                <a:cs typeface="PATitr" pitchFamily="2" charset="-78"/>
              </a:rPr>
              <a:t>CCHF</a:t>
            </a:r>
            <a:br>
              <a:rPr lang="en-US" sz="4000" dirty="0" smtClean="0">
                <a:solidFill>
                  <a:srgbClr val="FF0000"/>
                </a:solidFill>
                <a:latin typeface="Bodoni MT Black" pitchFamily="18" charset="0"/>
                <a:cs typeface="PATitr" pitchFamily="2" charset="-78"/>
              </a:rPr>
            </a:br>
            <a:r>
              <a:rPr lang="fa-IR" sz="500" dirty="0" smtClean="0">
                <a:solidFill>
                  <a:srgbClr val="FF0000"/>
                </a:solidFill>
                <a:latin typeface="Bodoni MT Black" pitchFamily="18" charset="0"/>
                <a:cs typeface="PATitr" pitchFamily="2" charset="-78"/>
              </a:rPr>
              <a:t/>
            </a:r>
            <a:br>
              <a:rPr lang="fa-IR" sz="500" dirty="0" smtClean="0">
                <a:solidFill>
                  <a:srgbClr val="FF0000"/>
                </a:solidFill>
                <a:latin typeface="Bodoni MT Black" pitchFamily="18" charset="0"/>
                <a:cs typeface="PATitr" pitchFamily="2" charset="-78"/>
              </a:rPr>
            </a:br>
            <a:r>
              <a:rPr lang="fa-IR" sz="4000" dirty="0" smtClean="0">
                <a:solidFill>
                  <a:srgbClr val="FF0000"/>
                </a:solidFill>
                <a:cs typeface="B Titr" pitchFamily="2" charset="-78"/>
              </a:rPr>
              <a:t>تب خونريزي دهنده ويروسي كريمه كنگو</a:t>
            </a:r>
            <a:endParaRPr lang="en-US" sz="4000" dirty="0" smtClean="0">
              <a:solidFill>
                <a:srgbClr val="FF0000"/>
              </a:solidFill>
              <a:cs typeface="B Titr"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 y="2656129"/>
            <a:ext cx="5314950" cy="42018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3879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8229600" cy="1249362"/>
          </a:xfrm>
          <a:gradFill rotWithShape="0">
            <a:gsLst>
              <a:gs pos="0">
                <a:srgbClr val="182F76"/>
              </a:gs>
              <a:gs pos="100000">
                <a:srgbClr val="3366FF"/>
              </a:gs>
            </a:gsLst>
            <a:lin ang="18900000" scaled="1"/>
          </a:gradFill>
        </p:spPr>
        <p:txBody>
          <a:bodyPr anchor="ctr" anchorCtr="1">
            <a:noAutofit/>
          </a:bodyPr>
          <a:lstStyle/>
          <a:p>
            <a:pPr algn="ctr" eaLnBrk="1" fontAlgn="auto" hangingPunct="1">
              <a:spcAft>
                <a:spcPts val="0"/>
              </a:spcAft>
              <a:defRPr/>
            </a:pPr>
            <a:r>
              <a:rPr lang="fa-IR" altLang="ar-SA" sz="9600" dirty="0" smtClean="0">
                <a:cs typeface="B Tabassom" pitchFamily="2" charset="-78"/>
              </a:rPr>
              <a:t>تاریخچه </a:t>
            </a:r>
            <a:endParaRPr lang="en-US" altLang="ar-SA" sz="9600" dirty="0" smtClean="0">
              <a:cs typeface="B Tabassom" pitchFamily="2" charset="-78"/>
            </a:endParaRPr>
          </a:p>
        </p:txBody>
      </p:sp>
      <p:sp>
        <p:nvSpPr>
          <p:cNvPr id="52227" name="Rectangle 3"/>
          <p:cNvSpPr>
            <a:spLocks noChangeArrowheads="1"/>
          </p:cNvSpPr>
          <p:nvPr/>
        </p:nvSpPr>
        <p:spPr bwMode="auto">
          <a:xfrm>
            <a:off x="685800" y="2057400"/>
            <a:ext cx="7772400" cy="3581400"/>
          </a:xfrm>
          <a:prstGeom prst="rect">
            <a:avLst/>
          </a:prstGeom>
          <a:noFill/>
          <a:ln w="9525">
            <a:noFill/>
            <a:miter lim="800000"/>
            <a:headEnd/>
            <a:tailEnd/>
          </a:ln>
          <a:effectLst/>
        </p:spPr>
        <p:txBody>
          <a:bodyPr/>
          <a:lstStyle/>
          <a:p>
            <a:pPr marL="457200" indent="-457200" algn="r" rtl="1" fontAlgn="auto">
              <a:lnSpc>
                <a:spcPct val="90000"/>
              </a:lnSpc>
              <a:spcBef>
                <a:spcPct val="20000"/>
              </a:spcBef>
              <a:spcAft>
                <a:spcPts val="0"/>
              </a:spcAft>
              <a:buClr>
                <a:srgbClr val="FF0000"/>
              </a:buClr>
              <a:buFont typeface="Wingdings" pitchFamily="2" charset="2"/>
              <a:buChar char="v"/>
              <a:defRPr/>
            </a:pPr>
            <a:r>
              <a:rPr lang="ar-SA" altLang="en-US" sz="2800" b="1" dirty="0">
                <a:solidFill>
                  <a:srgbClr val="FFFF00"/>
                </a:solidFill>
                <a:effectLst>
                  <a:outerShdw blurRad="38100" dist="38100" dir="2700000" algn="tl">
                    <a:srgbClr val="000000"/>
                  </a:outerShdw>
                </a:effectLst>
                <a:latin typeface="+mn-lt"/>
                <a:cs typeface="+mn-cs"/>
              </a:rPr>
              <a:t>       </a:t>
            </a:r>
            <a:r>
              <a:rPr lang="ar-SA" altLang="en-US" sz="2800" b="1" dirty="0">
                <a:latin typeface="+mn-lt"/>
                <a:cs typeface="+mn-cs"/>
              </a:rPr>
              <a:t>1942      اولين مورد </a:t>
            </a:r>
            <a:r>
              <a:rPr lang="ar-SA" altLang="en-US" sz="2800" b="1" dirty="0" smtClean="0">
                <a:latin typeface="+mn-lt"/>
                <a:cs typeface="+mn-cs"/>
              </a:rPr>
              <a:t>در</a:t>
            </a:r>
            <a:r>
              <a:rPr lang="fa-IR" altLang="en-US" sz="2800" b="1" dirty="0" smtClean="0">
                <a:latin typeface="+mn-lt"/>
                <a:cs typeface="+mn-cs"/>
              </a:rPr>
              <a:t> </a:t>
            </a:r>
            <a:r>
              <a:rPr lang="ar-SA" altLang="en-US" sz="2800" b="1" dirty="0" smtClean="0">
                <a:latin typeface="+mn-lt"/>
                <a:cs typeface="+mn-cs"/>
              </a:rPr>
              <a:t>كريمه</a:t>
            </a:r>
            <a:endParaRPr lang="ar-SA" altLang="en-US" sz="2800" b="1" dirty="0">
              <a:latin typeface="+mn-lt"/>
              <a:cs typeface="+mn-cs"/>
            </a:endParaRPr>
          </a:p>
          <a:p>
            <a:pPr marL="457200" indent="-457200" algn="r" rtl="1" fontAlgn="auto">
              <a:lnSpc>
                <a:spcPct val="90000"/>
              </a:lnSpc>
              <a:spcBef>
                <a:spcPct val="20000"/>
              </a:spcBef>
              <a:spcAft>
                <a:spcPts val="0"/>
              </a:spcAft>
              <a:buClr>
                <a:srgbClr val="FF0000"/>
              </a:buClr>
              <a:buFont typeface="Wingdings" pitchFamily="2" charset="2"/>
              <a:buChar char="v"/>
              <a:defRPr/>
            </a:pPr>
            <a:endParaRPr lang="ar-SA" altLang="en-US" sz="2800" b="1" dirty="0">
              <a:latin typeface="+mn-lt"/>
              <a:cs typeface="+mn-cs"/>
            </a:endParaRPr>
          </a:p>
          <a:p>
            <a:pPr marL="457200" indent="-457200" algn="r" rtl="1" fontAlgn="auto">
              <a:lnSpc>
                <a:spcPct val="90000"/>
              </a:lnSpc>
              <a:spcBef>
                <a:spcPct val="20000"/>
              </a:spcBef>
              <a:spcAft>
                <a:spcPts val="0"/>
              </a:spcAft>
              <a:buClr>
                <a:srgbClr val="FF0000"/>
              </a:buClr>
              <a:buFont typeface="Wingdings" pitchFamily="2" charset="2"/>
              <a:buChar char="v"/>
              <a:defRPr/>
            </a:pPr>
            <a:r>
              <a:rPr lang="ar-SA" altLang="en-US" sz="2800" b="1" dirty="0">
                <a:latin typeface="+mn-lt"/>
                <a:cs typeface="+mn-cs"/>
              </a:rPr>
              <a:t>       1944      اپيدمي در كريمه     200  نفر</a:t>
            </a:r>
          </a:p>
          <a:p>
            <a:pPr marL="457200" indent="-457200" algn="r" rtl="1" fontAlgn="auto">
              <a:lnSpc>
                <a:spcPct val="90000"/>
              </a:lnSpc>
              <a:spcBef>
                <a:spcPct val="20000"/>
              </a:spcBef>
              <a:spcAft>
                <a:spcPts val="0"/>
              </a:spcAft>
              <a:buClr>
                <a:srgbClr val="FF0000"/>
              </a:buClr>
              <a:buFont typeface="Wingdings" pitchFamily="2" charset="2"/>
              <a:buChar char="v"/>
              <a:defRPr/>
            </a:pPr>
            <a:endParaRPr lang="ar-SA" altLang="en-US" sz="2800" b="1" dirty="0">
              <a:latin typeface="+mn-lt"/>
              <a:cs typeface="+mn-cs"/>
            </a:endParaRPr>
          </a:p>
          <a:p>
            <a:pPr marL="457200" indent="-457200" algn="r" rtl="1" fontAlgn="auto">
              <a:lnSpc>
                <a:spcPct val="90000"/>
              </a:lnSpc>
              <a:spcBef>
                <a:spcPct val="20000"/>
              </a:spcBef>
              <a:spcAft>
                <a:spcPts val="0"/>
              </a:spcAft>
              <a:buClr>
                <a:srgbClr val="FF0000"/>
              </a:buClr>
              <a:buFont typeface="Wingdings" pitchFamily="2" charset="2"/>
              <a:buChar char="v"/>
              <a:defRPr/>
            </a:pPr>
            <a:r>
              <a:rPr lang="ar-SA" altLang="en-US" sz="2800" b="1" dirty="0">
                <a:latin typeface="+mn-lt"/>
                <a:cs typeface="+mn-cs"/>
              </a:rPr>
              <a:t>        1946     تركمنستان      5 مورد انتقال  بيمارستاني </a:t>
            </a:r>
          </a:p>
          <a:p>
            <a:pPr marL="457200" indent="-457200" algn="r" rtl="1" fontAlgn="auto">
              <a:lnSpc>
                <a:spcPct val="90000"/>
              </a:lnSpc>
              <a:spcBef>
                <a:spcPct val="20000"/>
              </a:spcBef>
              <a:spcAft>
                <a:spcPts val="0"/>
              </a:spcAft>
              <a:buClr>
                <a:srgbClr val="FF0000"/>
              </a:buClr>
              <a:buFont typeface="Wingdings" pitchFamily="2" charset="2"/>
              <a:buChar char="v"/>
              <a:defRPr/>
            </a:pPr>
            <a:endParaRPr lang="ar-SA" altLang="en-US" sz="2800" b="1" dirty="0">
              <a:latin typeface="+mn-lt"/>
              <a:cs typeface="+mn-cs"/>
            </a:endParaRPr>
          </a:p>
          <a:p>
            <a:pPr marL="457200" indent="-457200" algn="r" rtl="1" fontAlgn="auto">
              <a:lnSpc>
                <a:spcPct val="90000"/>
              </a:lnSpc>
              <a:spcBef>
                <a:spcPct val="20000"/>
              </a:spcBef>
              <a:spcAft>
                <a:spcPts val="0"/>
              </a:spcAft>
              <a:buClr>
                <a:srgbClr val="FF0000"/>
              </a:buClr>
              <a:buFont typeface="Wingdings" pitchFamily="2" charset="2"/>
              <a:buChar char="v"/>
              <a:defRPr/>
            </a:pPr>
            <a:r>
              <a:rPr lang="ar-SA" altLang="en-US" sz="2800" b="1" dirty="0">
                <a:latin typeface="+mn-lt"/>
                <a:cs typeface="+mn-cs"/>
              </a:rPr>
              <a:t>       1956      شيوع در </a:t>
            </a:r>
            <a:r>
              <a:rPr lang="ar-SA" altLang="en-US" sz="2800" b="1" dirty="0" smtClean="0">
                <a:latin typeface="+mn-lt"/>
                <a:cs typeface="+mn-cs"/>
              </a:rPr>
              <a:t>كنگو</a:t>
            </a:r>
          </a:p>
          <a:p>
            <a:pPr algn="r" rtl="1" fontAlgn="auto">
              <a:lnSpc>
                <a:spcPct val="90000"/>
              </a:lnSpc>
              <a:spcBef>
                <a:spcPct val="20000"/>
              </a:spcBef>
              <a:spcAft>
                <a:spcPts val="0"/>
              </a:spcAft>
              <a:buClr>
                <a:srgbClr val="FF0000"/>
              </a:buClr>
              <a:defRPr/>
            </a:pPr>
            <a:endParaRPr lang="ar-SA" altLang="en-US" sz="2800" b="1" dirty="0" smtClean="0">
              <a:latin typeface="+mn-lt"/>
              <a:cs typeface="+mn-cs"/>
            </a:endParaRPr>
          </a:p>
          <a:p>
            <a:pPr marL="457200" indent="-457200" algn="r" rtl="1" fontAlgn="auto">
              <a:lnSpc>
                <a:spcPct val="90000"/>
              </a:lnSpc>
              <a:spcBef>
                <a:spcPct val="20000"/>
              </a:spcBef>
              <a:spcAft>
                <a:spcPts val="0"/>
              </a:spcAft>
              <a:buClr>
                <a:srgbClr val="FF0000"/>
              </a:buClr>
              <a:buFont typeface="Wingdings" pitchFamily="2" charset="2"/>
              <a:buChar char="v"/>
              <a:defRPr/>
            </a:pPr>
            <a:r>
              <a:rPr lang="ar-SA" altLang="en-US" sz="2800" b="1" dirty="0" smtClean="0">
                <a:latin typeface="+mn-lt"/>
                <a:cs typeface="+mn-cs"/>
              </a:rPr>
              <a:t>       </a:t>
            </a:r>
            <a:r>
              <a:rPr lang="ar-SA" altLang="en-US" sz="2800" b="1" dirty="0">
                <a:latin typeface="+mn-lt"/>
                <a:cs typeface="+mn-cs"/>
              </a:rPr>
              <a:t>1969     شناخت عامل كريمه  همان عامل كنگو </a:t>
            </a:r>
          </a:p>
          <a:p>
            <a:pPr marL="457200" indent="-457200" algn="r" rtl="1" fontAlgn="auto">
              <a:lnSpc>
                <a:spcPct val="90000"/>
              </a:lnSpc>
              <a:spcBef>
                <a:spcPct val="20000"/>
              </a:spcBef>
              <a:spcAft>
                <a:spcPts val="0"/>
              </a:spcAft>
              <a:buClr>
                <a:srgbClr val="FF0000"/>
              </a:buClr>
              <a:buFont typeface="Wingdings" pitchFamily="2" charset="2"/>
              <a:buChar char="v"/>
              <a:defRPr/>
            </a:pPr>
            <a:endParaRPr lang="ar-SA" altLang="en-US" sz="2800" b="1" dirty="0">
              <a:solidFill>
                <a:schemeClr val="accent2"/>
              </a:solidFill>
              <a:effectLst>
                <a:outerShdw blurRad="38100" dist="38100" dir="2700000" algn="tl">
                  <a:srgbClr val="000000"/>
                </a:outerShdw>
              </a:effectLst>
              <a:latin typeface="+mn-lt"/>
              <a:cs typeface="+mn-cs"/>
            </a:endParaRPr>
          </a:p>
          <a:p>
            <a:pPr marL="457200" indent="-457200" algn="r" rtl="1" fontAlgn="auto">
              <a:lnSpc>
                <a:spcPct val="90000"/>
              </a:lnSpc>
              <a:spcBef>
                <a:spcPct val="20000"/>
              </a:spcBef>
              <a:spcAft>
                <a:spcPts val="0"/>
              </a:spcAft>
              <a:buClr>
                <a:srgbClr val="FF0000"/>
              </a:buClr>
              <a:buFont typeface="Wingdings" pitchFamily="2" charset="2"/>
              <a:buChar char="v"/>
              <a:defRPr/>
            </a:pPr>
            <a:endParaRPr lang="ar-SA" altLang="en-US" sz="2800" b="1" dirty="0">
              <a:effectLst>
                <a:outerShdw blurRad="38100" dist="38100" dir="2700000" algn="tl">
                  <a:srgbClr val="000000"/>
                </a:outerShdw>
              </a:effectLst>
              <a:latin typeface="+mn-lt"/>
              <a:cs typeface="+mn-cs"/>
            </a:endParaRPr>
          </a:p>
          <a:p>
            <a:pPr marL="457200" indent="-457200" algn="r" rtl="1" fontAlgn="auto">
              <a:lnSpc>
                <a:spcPct val="90000"/>
              </a:lnSpc>
              <a:spcBef>
                <a:spcPct val="20000"/>
              </a:spcBef>
              <a:spcAft>
                <a:spcPts val="0"/>
              </a:spcAft>
              <a:buClr>
                <a:srgbClr val="FF0000"/>
              </a:buClr>
              <a:buFont typeface="Wingdings" pitchFamily="2" charset="2"/>
              <a:buChar char="v"/>
              <a:defRPr/>
            </a:pPr>
            <a:endParaRPr lang="ar-SA" altLang="en-US" sz="2800" b="1" dirty="0">
              <a:effectLst>
                <a:outerShdw blurRad="38100" dist="38100" dir="2700000" algn="tl">
                  <a:srgbClr val="000000"/>
                </a:outerShdw>
              </a:effectLst>
              <a:latin typeface="+mn-lt"/>
              <a:cs typeface="+mn-cs"/>
            </a:endParaRPr>
          </a:p>
          <a:p>
            <a:pPr marL="457200" indent="-457200" algn="r" rtl="1" fontAlgn="auto">
              <a:lnSpc>
                <a:spcPct val="90000"/>
              </a:lnSpc>
              <a:spcBef>
                <a:spcPct val="20000"/>
              </a:spcBef>
              <a:spcAft>
                <a:spcPts val="0"/>
              </a:spcAft>
              <a:buClr>
                <a:srgbClr val="FF0000"/>
              </a:buClr>
              <a:buFont typeface="Wingdings" pitchFamily="2" charset="2"/>
              <a:buChar char="v"/>
              <a:defRPr/>
            </a:pPr>
            <a:endParaRPr lang="ar-SA" altLang="en-US" sz="2800" b="1" dirty="0">
              <a:effectLst>
                <a:outerShdw blurRad="38100" dist="38100" dir="2700000" algn="tl">
                  <a:srgbClr val="000000"/>
                </a:outerShdw>
              </a:effectLst>
              <a:latin typeface="+mn-lt"/>
              <a:cs typeface="+mn-cs"/>
            </a:endParaRPr>
          </a:p>
          <a:p>
            <a:pPr marL="457200" indent="-457200" algn="r" rtl="1" fontAlgn="auto">
              <a:lnSpc>
                <a:spcPct val="90000"/>
              </a:lnSpc>
              <a:spcBef>
                <a:spcPct val="20000"/>
              </a:spcBef>
              <a:spcAft>
                <a:spcPts val="0"/>
              </a:spcAft>
              <a:buClr>
                <a:srgbClr val="FF0000"/>
              </a:buClr>
              <a:buFont typeface="Wingdings" pitchFamily="2" charset="2"/>
              <a:buChar char="v"/>
              <a:defRPr/>
            </a:pPr>
            <a:endParaRPr lang="ar-SA" altLang="en-US" sz="2800" b="1" dirty="0">
              <a:effectLst>
                <a:outerShdw blurRad="38100" dist="38100" dir="2700000" algn="tl">
                  <a:srgbClr val="000000"/>
                </a:outerShdw>
              </a:effectLst>
              <a:latin typeface="+mn-lt"/>
              <a:cs typeface="+mn-cs"/>
            </a:endParaRPr>
          </a:p>
          <a:p>
            <a:pPr marL="457200" indent="-457200" algn="r" rtl="1" fontAlgn="auto">
              <a:lnSpc>
                <a:spcPct val="90000"/>
              </a:lnSpc>
              <a:spcBef>
                <a:spcPct val="20000"/>
              </a:spcBef>
              <a:spcAft>
                <a:spcPts val="0"/>
              </a:spcAft>
              <a:buClr>
                <a:srgbClr val="FF0000"/>
              </a:buClr>
              <a:buFont typeface="Wingdings" pitchFamily="2" charset="2"/>
              <a:buChar char="v"/>
              <a:defRPr/>
            </a:pPr>
            <a:endParaRPr lang="ar-SA" altLang="en-US" sz="2800" b="1" dirty="0">
              <a:effectLst>
                <a:outerShdw blurRad="38100" dist="38100" dir="2700000" algn="tl">
                  <a:srgbClr val="000000"/>
                </a:outerShdw>
              </a:effectLst>
              <a:latin typeface="+mn-lt"/>
              <a:cs typeface="+mn-cs"/>
            </a:endParaRPr>
          </a:p>
          <a:p>
            <a:pPr marL="457200" indent="-457200" algn="r" rtl="1" fontAlgn="auto">
              <a:lnSpc>
                <a:spcPct val="90000"/>
              </a:lnSpc>
              <a:spcBef>
                <a:spcPct val="20000"/>
              </a:spcBef>
              <a:spcAft>
                <a:spcPts val="0"/>
              </a:spcAft>
              <a:buClr>
                <a:srgbClr val="FF0000"/>
              </a:buClr>
              <a:buFont typeface="Wingdings" pitchFamily="2" charset="2"/>
              <a:buChar char="v"/>
              <a:defRPr/>
            </a:pPr>
            <a:endParaRPr lang="ar-SA" altLang="en-US" sz="2800" b="1" dirty="0">
              <a:effectLst>
                <a:outerShdw blurRad="38100" dist="38100" dir="2700000" algn="tl">
                  <a:srgbClr val="000000"/>
                </a:outerShdw>
              </a:effectLst>
              <a:latin typeface="+mn-lt"/>
              <a:cs typeface="+mn-cs"/>
            </a:endParaRPr>
          </a:p>
          <a:p>
            <a:pPr marL="457200" indent="-457200" algn="r" rtl="1" fontAlgn="auto">
              <a:lnSpc>
                <a:spcPct val="90000"/>
              </a:lnSpc>
              <a:spcBef>
                <a:spcPct val="20000"/>
              </a:spcBef>
              <a:spcAft>
                <a:spcPts val="0"/>
              </a:spcAft>
              <a:buClr>
                <a:srgbClr val="FF0000"/>
              </a:buClr>
              <a:buFont typeface="Wingdings" pitchFamily="2" charset="2"/>
              <a:buChar char="v"/>
              <a:defRPr/>
            </a:pPr>
            <a:endParaRPr lang="ar-SA" altLang="en-US" sz="2800" b="1" dirty="0">
              <a:effectLst>
                <a:outerShdw blurRad="38100" dist="38100" dir="2700000" algn="tl">
                  <a:srgbClr val="000000"/>
                </a:outerShdw>
              </a:effectLst>
              <a:latin typeface="+mn-lt"/>
              <a:cs typeface="+mn-cs"/>
            </a:endParaRPr>
          </a:p>
          <a:p>
            <a:pPr marL="457200" indent="-457200" algn="r" rtl="1" fontAlgn="auto">
              <a:lnSpc>
                <a:spcPct val="90000"/>
              </a:lnSpc>
              <a:spcBef>
                <a:spcPct val="20000"/>
              </a:spcBef>
              <a:spcAft>
                <a:spcPts val="0"/>
              </a:spcAft>
              <a:buClr>
                <a:srgbClr val="FF0000"/>
              </a:buClr>
              <a:buFont typeface="Wingdings" pitchFamily="2" charset="2"/>
              <a:buChar char="v"/>
              <a:defRPr/>
            </a:pPr>
            <a:endParaRPr lang="ar-SA" altLang="en-US" sz="2800" b="1" dirty="0">
              <a:effectLst>
                <a:outerShdw blurRad="38100" dist="38100" dir="2700000" algn="tl">
                  <a:srgbClr val="000000"/>
                </a:outerShdw>
              </a:effectLst>
              <a:latin typeface="+mn-lt"/>
              <a:cs typeface="+mn-cs"/>
            </a:endParaRPr>
          </a:p>
        </p:txBody>
      </p:sp>
    </p:spTree>
    <p:extLst>
      <p:ext uri="{BB962C8B-B14F-4D97-AF65-F5344CB8AC3E}">
        <p14:creationId xmlns:p14="http://schemas.microsoft.com/office/powerpoint/2010/main" val="546358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929563" cy="2425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algn="ctr" rtl="1" eaLnBrk="1" fontAlgn="auto" hangingPunct="1">
              <a:spcAft>
                <a:spcPts val="0"/>
              </a:spcAft>
              <a:defRPr/>
            </a:pPr>
            <a:r>
              <a:rPr lang="fa-IR" dirty="0" smtClean="0">
                <a:solidFill>
                  <a:schemeClr val="tx2">
                    <a:satMod val="130000"/>
                  </a:schemeClr>
                </a:solidFill>
                <a:cs typeface="B Jadid" pitchFamily="2" charset="-78"/>
              </a:rPr>
              <a:t>بيماري هاي مشترك بين انسان و حيوانات</a:t>
            </a:r>
            <a:endParaRPr lang="fa-IR" dirty="0">
              <a:solidFill>
                <a:schemeClr val="tx2">
                  <a:satMod val="130000"/>
                </a:schemeClr>
              </a:solidFill>
              <a:cs typeface="B Jadid" pitchFamily="2" charset="-78"/>
            </a:endParaRPr>
          </a:p>
        </p:txBody>
      </p:sp>
      <p:sp>
        <p:nvSpPr>
          <p:cNvPr id="11267" name="Subtitle 2"/>
          <p:cNvSpPr>
            <a:spLocks noGrp="1"/>
          </p:cNvSpPr>
          <p:nvPr>
            <p:ph type="subTitle" idx="1"/>
          </p:nvPr>
        </p:nvSpPr>
        <p:spPr>
          <a:xfrm>
            <a:off x="914400" y="2819400"/>
            <a:ext cx="7407275" cy="2857500"/>
          </a:xfrm>
        </p:spPr>
        <p:txBody>
          <a:bodyPr>
            <a:noAutofit/>
          </a:bodyPr>
          <a:lstStyle/>
          <a:p>
            <a:pPr marR="0" algn="ctr" eaLnBrk="1" hangingPunct="1"/>
            <a:r>
              <a:rPr lang="en-US" sz="9600" dirty="0" err="1" smtClean="0">
                <a:latin typeface="Arial Black" pitchFamily="34" charset="0"/>
              </a:rPr>
              <a:t>zoonoses</a:t>
            </a:r>
            <a:endParaRPr lang="fa-IR" sz="9600" dirty="0" smtClean="0">
              <a:latin typeface="Arial Black" pitchFamily="34" charset="0"/>
              <a:ea typeface="Majalla UI"/>
            </a:endParaRPr>
          </a:p>
        </p:txBody>
      </p:sp>
      <p:pic>
        <p:nvPicPr>
          <p:cNvPr id="11268" name="Picture 5" descr="J:\animal\untitled7.bmp"/>
          <p:cNvPicPr>
            <a:picLocks noChangeAspect="1" noChangeArrowheads="1"/>
          </p:cNvPicPr>
          <p:nvPr/>
        </p:nvPicPr>
        <p:blipFill>
          <a:blip r:embed="rId2" cstate="print"/>
          <a:srcRect b="3232"/>
          <a:stretch>
            <a:fillRect/>
          </a:stretch>
        </p:blipFill>
        <p:spPr bwMode="auto">
          <a:xfrm>
            <a:off x="0" y="4576763"/>
            <a:ext cx="3071813" cy="228123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08037"/>
            <a:ext cx="8305800" cy="4525963"/>
          </a:xfrm>
        </p:spPr>
        <p:txBody>
          <a:bodyPr rtlCol="0">
            <a:noAutofit/>
          </a:bodyPr>
          <a:lstStyle/>
          <a:p>
            <a:pPr marL="274320" indent="-274320" algn="justLow" rtl="1" eaLnBrk="1" fontAlgn="auto" hangingPunct="1">
              <a:spcBef>
                <a:spcPts val="580"/>
              </a:spcBef>
              <a:spcAft>
                <a:spcPts val="0"/>
              </a:spcAft>
              <a:buFont typeface="Wingdings 2"/>
              <a:buChar char=""/>
              <a:defRPr/>
            </a:pPr>
            <a:r>
              <a:rPr lang="ar-SA" b="1" dirty="0" smtClean="0"/>
              <a:t>امروزه </a:t>
            </a:r>
            <a:r>
              <a:rPr lang="ar-SA" b="1" dirty="0"/>
              <a:t>در بيشتر كشورها بخصوص كشورهاي همسايه ايران ، ويروس اين بيماري </a:t>
            </a:r>
            <a:r>
              <a:rPr lang="ar-SA" b="1" dirty="0" smtClean="0"/>
              <a:t>جداشده</a:t>
            </a:r>
            <a:r>
              <a:rPr lang="ar-SA" b="1" dirty="0"/>
              <a:t>، از جمله در كشور عراق، پاكستان، تركيه، افغانستان، دوبي، كشورهاي عربي، قزاقستان، ازبكستان گزارشاتي در اين رابطه وجود دارد.</a:t>
            </a:r>
            <a:endParaRPr lang="ar-SA" b="1" dirty="0" smtClean="0"/>
          </a:p>
          <a:p>
            <a:pPr marL="274320" indent="-274320" algn="justLow" rtl="1" eaLnBrk="1" fontAlgn="auto" hangingPunct="1">
              <a:spcBef>
                <a:spcPts val="580"/>
              </a:spcBef>
              <a:spcAft>
                <a:spcPts val="0"/>
              </a:spcAft>
              <a:buFont typeface="Wingdings 2"/>
              <a:buChar char=""/>
              <a:defRPr/>
            </a:pPr>
            <a:r>
              <a:rPr lang="ar-SA" b="1" dirty="0" smtClean="0"/>
              <a:t>در </a:t>
            </a:r>
            <a:r>
              <a:rPr lang="fa-IR" b="1" dirty="0" smtClean="0"/>
              <a:t>ایران </a:t>
            </a:r>
            <a:r>
              <a:rPr lang="ar-SA" b="1" dirty="0" smtClean="0"/>
              <a:t>طي </a:t>
            </a:r>
            <a:r>
              <a:rPr lang="ar-SA" b="1" dirty="0"/>
              <a:t>چند سال اخير بيش از صد مورد  انساني مظنون به بيماري و 45 مورد تاييد و 15 مورد فوت در استانهاي خوزستان، بوشهر، چهار محال و بختياري، سيستان و بلوچستان، آذربايجان غربي، يزد، كرمان، تهران، اصفهان و فارس گزارش شده اند. خوشبختانه اين بيماري در انسان كمتر يا بندرت اتفاق ميافتد اگرچه ميزان شيوع  درحيوانات بيشتر </a:t>
            </a:r>
            <a:r>
              <a:rPr lang="ar-SA" b="1" dirty="0" smtClean="0"/>
              <a:t>مي</a:t>
            </a:r>
            <a:r>
              <a:rPr lang="fa-IR" b="1" dirty="0" smtClean="0"/>
              <a:t> </a:t>
            </a:r>
            <a:r>
              <a:rPr lang="ar-SA" b="1" dirty="0" smtClean="0"/>
              <a:t>باشد</a:t>
            </a:r>
            <a:r>
              <a:rPr lang="ar-SA" b="1" dirty="0"/>
              <a:t>.</a:t>
            </a:r>
            <a:endParaRPr lang="ar-SA" b="1" dirty="0" smtClean="0"/>
          </a:p>
          <a:p>
            <a:pPr marL="274320" indent="-274320" algn="justLow" rtl="1" eaLnBrk="1" fontAlgn="auto" hangingPunct="1">
              <a:spcBef>
                <a:spcPts val="580"/>
              </a:spcBef>
              <a:spcAft>
                <a:spcPts val="0"/>
              </a:spcAft>
              <a:buFont typeface="Wingdings 2"/>
              <a:buChar char=""/>
              <a:defRPr/>
            </a:pPr>
            <a:endParaRPr lang="en-US" b="1" dirty="0"/>
          </a:p>
        </p:txBody>
      </p:sp>
      <p:sp>
        <p:nvSpPr>
          <p:cNvPr id="60418" name="Title 1"/>
          <p:cNvSpPr>
            <a:spLocks noGrp="1"/>
          </p:cNvSpPr>
          <p:nvPr>
            <p:ph type="title"/>
          </p:nvPr>
        </p:nvSpPr>
        <p:spPr>
          <a:xfrm>
            <a:off x="457200" y="-228600"/>
            <a:ext cx="8229600" cy="1143000"/>
          </a:xfrm>
        </p:spPr>
        <p:txBody>
          <a:bodyPr/>
          <a:lstStyle/>
          <a:p>
            <a:pPr eaLnBrk="1" fontAlgn="auto" hangingPunct="1">
              <a:spcAft>
                <a:spcPts val="0"/>
              </a:spcAft>
              <a:defRPr/>
            </a:pPr>
            <a:r>
              <a:rPr lang="ar-SA" dirty="0" smtClean="0"/>
              <a:t>تاريخچه بیماری:</a:t>
            </a:r>
            <a:endParaRPr lang="en-US" dirty="0" smtClean="0"/>
          </a:p>
        </p:txBody>
      </p:sp>
    </p:spTree>
    <p:extLst>
      <p:ext uri="{BB962C8B-B14F-4D97-AF65-F5344CB8AC3E}">
        <p14:creationId xmlns:p14="http://schemas.microsoft.com/office/powerpoint/2010/main" val="20846860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42875"/>
            <a:ext cx="8229600" cy="1274763"/>
          </a:xfrm>
        </p:spPr>
        <p:txBody>
          <a:bodyPr>
            <a:normAutofit fontScale="90000"/>
          </a:bodyPr>
          <a:lstStyle/>
          <a:p>
            <a:pPr eaLnBrk="1" hangingPunct="1">
              <a:defRPr/>
            </a:pPr>
            <a:r>
              <a:rPr lang="fa-IR" sz="8000" dirty="0" smtClean="0">
                <a:solidFill>
                  <a:srgbClr val="002060"/>
                </a:solidFill>
                <a:cs typeface="B Koodak" pitchFamily="2" charset="-78"/>
              </a:rPr>
              <a:t>تاریخچه بیماری</a:t>
            </a:r>
          </a:p>
        </p:txBody>
      </p:sp>
      <p:sp>
        <p:nvSpPr>
          <p:cNvPr id="12291" name="Content Placeholder 2"/>
          <p:cNvSpPr>
            <a:spLocks noGrp="1"/>
          </p:cNvSpPr>
          <p:nvPr>
            <p:ph idx="1"/>
          </p:nvPr>
        </p:nvSpPr>
        <p:spPr>
          <a:xfrm>
            <a:off x="142875" y="1357313"/>
            <a:ext cx="8858250" cy="5214937"/>
          </a:xfrm>
          <a:ln w="76200">
            <a:solidFill>
              <a:srgbClr val="D60093"/>
            </a:solidFill>
            <a:prstDash val="sysDot"/>
            <a:miter lim="800000"/>
            <a:headEnd/>
            <a:tailEnd/>
          </a:ln>
        </p:spPr>
        <p:txBody>
          <a:bodyPr/>
          <a:lstStyle/>
          <a:p>
            <a:pPr marL="0" indent="0" algn="justLow" rtl="1" eaLnBrk="1" hangingPunct="1">
              <a:buNone/>
            </a:pPr>
            <a:r>
              <a:rPr lang="fa-IR" b="1" dirty="0" smtClean="0">
                <a:cs typeface="B Koodak" pitchFamily="2" charset="-78"/>
              </a:rPr>
              <a:t>اولین سند مکتوب بیماری،مربوط به جرجانی، پزشک و دانشمند معروف ایرانی است، که در  </a:t>
            </a:r>
            <a:r>
              <a:rPr lang="fa-IR" sz="3600" b="1" dirty="0" smtClean="0">
                <a:solidFill>
                  <a:srgbClr val="FF0000"/>
                </a:solidFill>
                <a:cs typeface="B Koodak" pitchFamily="2" charset="-78"/>
              </a:rPr>
              <a:t>کتاب «گنجینه خوارزمشاه» </a:t>
            </a:r>
            <a:r>
              <a:rPr lang="fa-IR" b="1" dirty="0" smtClean="0">
                <a:cs typeface="B Koodak" pitchFamily="2" charset="-78"/>
              </a:rPr>
              <a:t>(حدود سال 1110 میلادی) به زبان فارسی به تفصیل به رشته تحریردرآمده است.</a:t>
            </a:r>
          </a:p>
          <a:p>
            <a:pPr marL="0" indent="0" algn="justLow" rtl="1" eaLnBrk="1" hangingPunct="1">
              <a:buNone/>
            </a:pPr>
            <a:r>
              <a:rPr lang="fa-IR" b="1" dirty="0">
                <a:cs typeface="B Koodak" pitchFamily="2" charset="-78"/>
              </a:rPr>
              <a:t>در این کتاب، شرح یک بیماری خونریزی دهنده در تاجیکستان فعلی آمده که علائم آن شامل خون در ادرار، مدفوع، استفراغ، خلط، حفره شکم، وخونریزی از لثه هاست، و شپش یا کنه را ناقل آن دانسته است.</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105400"/>
            <a:ext cx="1714500" cy="1333500"/>
          </a:xfrm>
          <a:prstGeom prst="rect">
            <a:avLst/>
          </a:prstGeom>
        </p:spPr>
      </p:pic>
    </p:spTree>
    <p:extLst>
      <p:ext uri="{BB962C8B-B14F-4D97-AF65-F5344CB8AC3E}">
        <p14:creationId xmlns:p14="http://schemas.microsoft.com/office/powerpoint/2010/main" val="15276033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ubtitle 2"/>
          <p:cNvSpPr>
            <a:spLocks noGrp="1"/>
          </p:cNvSpPr>
          <p:nvPr>
            <p:ph type="subTitle" idx="1"/>
          </p:nvPr>
        </p:nvSpPr>
        <p:spPr>
          <a:xfrm>
            <a:off x="0" y="1428750"/>
            <a:ext cx="9144000" cy="5429250"/>
          </a:xfrm>
          <a:ln w="57150">
            <a:noFill/>
            <a:miter lim="800000"/>
            <a:headEnd/>
            <a:tailEnd/>
          </a:ln>
        </p:spPr>
        <p:txBody>
          <a:bodyPr/>
          <a:lstStyle/>
          <a:p>
            <a:pPr marR="0" algn="justLow" rtl="1" eaLnBrk="1" hangingPunct="1"/>
            <a:r>
              <a:rPr lang="fa-IR" dirty="0" smtClean="0">
                <a:solidFill>
                  <a:srgbClr val="002060"/>
                </a:solidFill>
                <a:cs typeface="B Koodak" pitchFamily="2" charset="-78"/>
              </a:rPr>
              <a:t>این بیماری قرنهاست در شهر </a:t>
            </a:r>
            <a:r>
              <a:rPr lang="en-US" dirty="0" err="1" smtClean="0">
                <a:solidFill>
                  <a:srgbClr val="002060"/>
                </a:solidFill>
                <a:cs typeface="B Koodak" pitchFamily="2" charset="-78"/>
              </a:rPr>
              <a:t>Termez</a:t>
            </a:r>
            <a:r>
              <a:rPr lang="fa-IR" dirty="0" smtClean="0">
                <a:solidFill>
                  <a:srgbClr val="002060"/>
                </a:solidFill>
                <a:cs typeface="B Koodak" pitchFamily="2" charset="-78"/>
              </a:rPr>
              <a:t> و سایر شهرهای جنوب ازبکستان، به نامهائی چون: </a:t>
            </a:r>
          </a:p>
          <a:p>
            <a:pPr marR="0" algn="r" rtl="1" eaLnBrk="1" hangingPunct="1"/>
            <a:r>
              <a:rPr lang="fa-IR" sz="2800" b="1" dirty="0" smtClean="0">
                <a:solidFill>
                  <a:srgbClr val="FF0000"/>
                </a:solidFill>
                <a:cs typeface="B Koodak" pitchFamily="2" charset="-78"/>
              </a:rPr>
              <a:t>«خونخواری» (</a:t>
            </a:r>
            <a:r>
              <a:rPr lang="en-US" sz="2800" b="1" dirty="0" err="1" smtClean="0">
                <a:solidFill>
                  <a:srgbClr val="FF0000"/>
                </a:solidFill>
                <a:cs typeface="B Koodak" pitchFamily="2" charset="-78"/>
              </a:rPr>
              <a:t>Kungripta</a:t>
            </a:r>
            <a:r>
              <a:rPr lang="fa-IR" sz="2800" b="1" dirty="0" smtClean="0">
                <a:solidFill>
                  <a:srgbClr val="FF0000"/>
                </a:solidFill>
                <a:cs typeface="B Koodak" pitchFamily="2" charset="-78"/>
              </a:rPr>
              <a:t>)، </a:t>
            </a:r>
          </a:p>
          <a:p>
            <a:pPr marR="0" algn="r" rtl="1" eaLnBrk="1" hangingPunct="1"/>
            <a:r>
              <a:rPr lang="fa-IR" sz="2800" b="1" dirty="0" smtClean="0">
                <a:solidFill>
                  <a:srgbClr val="FF0000"/>
                </a:solidFill>
                <a:cs typeface="B Koodak" pitchFamily="2" charset="-78"/>
              </a:rPr>
              <a:t>«خون دماغ » (</a:t>
            </a:r>
            <a:r>
              <a:rPr lang="en-US" sz="2800" b="1" dirty="0" err="1" smtClean="0">
                <a:solidFill>
                  <a:srgbClr val="FF0000"/>
                </a:solidFill>
                <a:cs typeface="B Koodak" pitchFamily="2" charset="-78"/>
              </a:rPr>
              <a:t>Khunimuni</a:t>
            </a:r>
            <a:r>
              <a:rPr lang="fa-IR" sz="2800" b="1" dirty="0" smtClean="0">
                <a:solidFill>
                  <a:srgbClr val="FF0000"/>
                </a:solidFill>
                <a:cs typeface="B Koodak" pitchFamily="2" charset="-78"/>
              </a:rPr>
              <a:t>)، و </a:t>
            </a:r>
          </a:p>
          <a:p>
            <a:pPr marR="0" algn="r" rtl="1" eaLnBrk="1" hangingPunct="1"/>
            <a:r>
              <a:rPr lang="fa-IR" sz="2800" b="1" dirty="0" smtClean="0">
                <a:solidFill>
                  <a:srgbClr val="FF0000"/>
                </a:solidFill>
                <a:cs typeface="B Koodak" pitchFamily="2" charset="-78"/>
              </a:rPr>
              <a:t>«مرگ سیاه» (</a:t>
            </a:r>
            <a:r>
              <a:rPr lang="en-US" sz="2800" b="1" dirty="0" err="1" smtClean="0">
                <a:solidFill>
                  <a:srgbClr val="FF0000"/>
                </a:solidFill>
                <a:cs typeface="B Koodak" pitchFamily="2" charset="-78"/>
              </a:rPr>
              <a:t>Karak</a:t>
            </a:r>
            <a:r>
              <a:rPr lang="en-US" sz="2800" b="1" dirty="0" smtClean="0">
                <a:solidFill>
                  <a:srgbClr val="FF0000"/>
                </a:solidFill>
                <a:cs typeface="B Koodak" pitchFamily="2" charset="-78"/>
              </a:rPr>
              <a:t> </a:t>
            </a:r>
            <a:r>
              <a:rPr lang="en-US" sz="2800" b="1" dirty="0" err="1" smtClean="0">
                <a:solidFill>
                  <a:srgbClr val="FF0000"/>
                </a:solidFill>
                <a:cs typeface="B Koodak" pitchFamily="2" charset="-78"/>
              </a:rPr>
              <a:t>Halak</a:t>
            </a:r>
            <a:r>
              <a:rPr lang="fa-IR" sz="2800" b="1" dirty="0" smtClean="0">
                <a:solidFill>
                  <a:srgbClr val="FF0000"/>
                </a:solidFill>
                <a:cs typeface="B Koodak" pitchFamily="2" charset="-78"/>
              </a:rPr>
              <a:t>) </a:t>
            </a:r>
            <a:r>
              <a:rPr lang="fa-IR" dirty="0" smtClean="0">
                <a:solidFill>
                  <a:srgbClr val="002060"/>
                </a:solidFill>
                <a:cs typeface="B Koodak" pitchFamily="2" charset="-78"/>
              </a:rPr>
              <a:t>شناخته </a:t>
            </a:r>
            <a:r>
              <a:rPr lang="fa-IR" dirty="0">
                <a:solidFill>
                  <a:srgbClr val="002060"/>
                </a:solidFill>
                <a:cs typeface="B Koodak" pitchFamily="2" charset="-78"/>
              </a:rPr>
              <a:t>شده است.</a:t>
            </a:r>
          </a:p>
          <a:p>
            <a:pPr marR="0" algn="justLow" rtl="1" eaLnBrk="1" hangingPunct="1"/>
            <a:r>
              <a:rPr lang="fa-IR" b="1" dirty="0" smtClean="0">
                <a:solidFill>
                  <a:srgbClr val="C00000"/>
                </a:solidFill>
                <a:cs typeface="B Koodak" pitchFamily="2" charset="-78"/>
              </a:rPr>
              <a:t>اولین گزارشات، توسط یک پاتولوژیست درسالهای 1927 تا 1943 در استالین آباد(دوشنبه کنونی) ثبت شده اند.</a:t>
            </a:r>
          </a:p>
          <a:p>
            <a:pPr marR="0" algn="justLow" rtl="1" eaLnBrk="1" hangingPunct="1"/>
            <a:r>
              <a:rPr lang="fa-IR" b="1" dirty="0" smtClean="0">
                <a:solidFill>
                  <a:srgbClr val="002060"/>
                </a:solidFill>
                <a:cs typeface="B Koodak" pitchFamily="2" charset="-78"/>
              </a:rPr>
              <a:t>اولین مورد، دوسال قبل ازاپیدمی کریمه (یعنی در 1942) رخ داده.</a:t>
            </a:r>
          </a:p>
          <a:p>
            <a:pPr marR="0" algn="justLow" rtl="1" eaLnBrk="1" hangingPunct="1"/>
            <a:r>
              <a:rPr lang="fa-IR" b="1" dirty="0" smtClean="0">
                <a:solidFill>
                  <a:srgbClr val="002060"/>
                </a:solidFill>
                <a:cs typeface="B Koodak" pitchFamily="2" charset="-78"/>
              </a:rPr>
              <a:t>شرح مفصل بیماری در اپیدمی مقارن با جنگ کریمه در 1944 نوشته شد.</a:t>
            </a:r>
          </a:p>
        </p:txBody>
      </p:sp>
      <p:sp>
        <p:nvSpPr>
          <p:cNvPr id="4" name="Title 1"/>
          <p:cNvSpPr txBox="1">
            <a:spLocks/>
          </p:cNvSpPr>
          <p:nvPr/>
        </p:nvSpPr>
        <p:spPr>
          <a:xfrm>
            <a:off x="5181600" y="152401"/>
            <a:ext cx="3810000" cy="9144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a-IR" sz="4000" dirty="0" smtClean="0">
                <a:solidFill>
                  <a:srgbClr val="002060"/>
                </a:solidFill>
                <a:cs typeface="B Koodak" pitchFamily="2" charset="-78"/>
              </a:rPr>
              <a:t>تاریخچه بیماری (ادامه)</a:t>
            </a:r>
          </a:p>
        </p:txBody>
      </p:sp>
    </p:spTree>
    <p:extLst>
      <p:ext uri="{BB962C8B-B14F-4D97-AF65-F5344CB8AC3E}">
        <p14:creationId xmlns:p14="http://schemas.microsoft.com/office/powerpoint/2010/main" val="2574319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285750" y="971550"/>
            <a:ext cx="8643938" cy="5810250"/>
          </a:xfrm>
        </p:spPr>
        <p:txBody>
          <a:bodyPr>
            <a:noAutofit/>
          </a:bodyPr>
          <a:lstStyle/>
          <a:p>
            <a:pPr algn="r" rtl="1" eaLnBrk="1" hangingPunct="1">
              <a:lnSpc>
                <a:spcPct val="90000"/>
              </a:lnSpc>
              <a:spcBef>
                <a:spcPct val="0"/>
              </a:spcBef>
              <a:buNone/>
            </a:pPr>
            <a:r>
              <a:rPr lang="fa-IR" b="1" dirty="0" smtClean="0">
                <a:solidFill>
                  <a:srgbClr val="002060"/>
                </a:solidFill>
                <a:cs typeface="B Koodak" pitchFamily="2" charset="-78"/>
              </a:rPr>
              <a:t>چند نکته :</a:t>
            </a:r>
          </a:p>
          <a:p>
            <a:pPr algn="r" rtl="1" eaLnBrk="1" hangingPunct="1">
              <a:lnSpc>
                <a:spcPct val="90000"/>
              </a:lnSpc>
              <a:spcBef>
                <a:spcPct val="0"/>
              </a:spcBef>
              <a:buNone/>
            </a:pPr>
            <a:endParaRPr lang="fa-IR" b="1" dirty="0" smtClean="0">
              <a:solidFill>
                <a:srgbClr val="002060"/>
              </a:solidFill>
              <a:cs typeface="B Koodak" pitchFamily="2" charset="-78"/>
            </a:endParaRPr>
          </a:p>
          <a:p>
            <a:pPr algn="r" rtl="1" eaLnBrk="1" hangingPunct="1">
              <a:lnSpc>
                <a:spcPct val="90000"/>
              </a:lnSpc>
              <a:spcBef>
                <a:spcPct val="0"/>
              </a:spcBef>
              <a:buFont typeface="Wingdings" pitchFamily="2" charset="2"/>
              <a:buChar char="ü"/>
            </a:pPr>
            <a:r>
              <a:rPr lang="ar-SA" b="1" dirty="0" smtClean="0">
                <a:solidFill>
                  <a:srgbClr val="002060"/>
                </a:solidFill>
                <a:cs typeface="B Koodak" pitchFamily="2" charset="-78"/>
              </a:rPr>
              <a:t>ويروس </a:t>
            </a:r>
            <a:r>
              <a:rPr lang="ar-SA" b="1" dirty="0">
                <a:solidFill>
                  <a:srgbClr val="002060"/>
                </a:solidFill>
                <a:cs typeface="B Koodak" pitchFamily="2" charset="-78"/>
              </a:rPr>
              <a:t>در سرما و برودت بمدت طولاني مقاومت مي كند</a:t>
            </a:r>
            <a:r>
              <a:rPr lang="fa-IR" b="1" dirty="0">
                <a:solidFill>
                  <a:srgbClr val="002060"/>
                </a:solidFill>
                <a:cs typeface="B Koodak" pitchFamily="2" charset="-78"/>
              </a:rPr>
              <a:t> </a:t>
            </a:r>
            <a:r>
              <a:rPr lang="ar-SA" b="1" dirty="0" smtClean="0">
                <a:solidFill>
                  <a:srgbClr val="002060"/>
                </a:solidFill>
                <a:cs typeface="B Koodak" pitchFamily="2" charset="-78"/>
              </a:rPr>
              <a:t>.</a:t>
            </a:r>
            <a:endParaRPr lang="fa-IR" b="1" dirty="0" smtClean="0">
              <a:solidFill>
                <a:srgbClr val="002060"/>
              </a:solidFill>
              <a:cs typeface="B Koodak" pitchFamily="2" charset="-78"/>
            </a:endParaRPr>
          </a:p>
          <a:p>
            <a:pPr algn="r" rtl="1" eaLnBrk="1" hangingPunct="1">
              <a:lnSpc>
                <a:spcPct val="90000"/>
              </a:lnSpc>
              <a:spcBef>
                <a:spcPct val="0"/>
              </a:spcBef>
              <a:buFont typeface="Wingdings" pitchFamily="2" charset="2"/>
              <a:buChar char="ü"/>
            </a:pPr>
            <a:r>
              <a:rPr lang="ar-SA" b="1" dirty="0" smtClean="0">
                <a:solidFill>
                  <a:srgbClr val="002060"/>
                </a:solidFill>
                <a:cs typeface="B Koodak" pitchFamily="2" charset="-78"/>
              </a:rPr>
              <a:t> </a:t>
            </a:r>
            <a:r>
              <a:rPr lang="ar-SA" b="1" dirty="0">
                <a:solidFill>
                  <a:srgbClr val="002060"/>
                </a:solidFill>
                <a:cs typeface="B Koodak" pitchFamily="2" charset="-78"/>
              </a:rPr>
              <a:t>در 37 درجه سانتيگراد براي مدت 7 ساعت </a:t>
            </a:r>
            <a:endParaRPr lang="fa-IR" b="1" dirty="0" smtClean="0">
              <a:solidFill>
                <a:srgbClr val="002060"/>
              </a:solidFill>
              <a:cs typeface="B Koodak" pitchFamily="2" charset="-78"/>
            </a:endParaRPr>
          </a:p>
          <a:p>
            <a:pPr algn="r" rtl="1" eaLnBrk="1" hangingPunct="1">
              <a:lnSpc>
                <a:spcPct val="90000"/>
              </a:lnSpc>
              <a:spcBef>
                <a:spcPct val="0"/>
              </a:spcBef>
              <a:buFont typeface="Wingdings" pitchFamily="2" charset="2"/>
              <a:buChar char="ü"/>
            </a:pPr>
            <a:r>
              <a:rPr lang="ar-SA" b="1" dirty="0" smtClean="0">
                <a:solidFill>
                  <a:srgbClr val="002060"/>
                </a:solidFill>
                <a:cs typeface="B Koodak" pitchFamily="2" charset="-78"/>
              </a:rPr>
              <a:t> </a:t>
            </a:r>
            <a:r>
              <a:rPr lang="ar-SA" b="1" dirty="0">
                <a:solidFill>
                  <a:srgbClr val="002060"/>
                </a:solidFill>
                <a:cs typeface="B Koodak" pitchFamily="2" charset="-78"/>
              </a:rPr>
              <a:t>در دماي 60 درجه سانتيگراد بمدت 15 دقيقه غير فعال مي گردد</a:t>
            </a:r>
            <a:r>
              <a:rPr lang="en-US" b="1" dirty="0">
                <a:solidFill>
                  <a:srgbClr val="002060"/>
                </a:solidFill>
                <a:cs typeface="B Koodak" pitchFamily="2" charset="-78"/>
              </a:rPr>
              <a:t>.</a:t>
            </a:r>
          </a:p>
          <a:p>
            <a:pPr algn="r" rtl="1" eaLnBrk="1" hangingPunct="1">
              <a:lnSpc>
                <a:spcPct val="90000"/>
              </a:lnSpc>
              <a:spcBef>
                <a:spcPct val="0"/>
              </a:spcBef>
              <a:buFont typeface="Wingdings" pitchFamily="2" charset="2"/>
              <a:buChar char="ü"/>
            </a:pPr>
            <a:r>
              <a:rPr lang="en-US" b="1" dirty="0" smtClean="0">
                <a:solidFill>
                  <a:srgbClr val="002060"/>
                </a:solidFill>
                <a:cs typeface="B Koodak" pitchFamily="2" charset="-78"/>
              </a:rPr>
              <a:t>pH</a:t>
            </a:r>
            <a:r>
              <a:rPr lang="ar-SA" b="1" dirty="0" smtClean="0">
                <a:solidFill>
                  <a:srgbClr val="002060"/>
                </a:solidFill>
                <a:cs typeface="B Koodak" pitchFamily="2" charset="-78"/>
              </a:rPr>
              <a:t>حدود </a:t>
            </a:r>
            <a:r>
              <a:rPr lang="ar-SA" b="1" dirty="0">
                <a:solidFill>
                  <a:srgbClr val="002060"/>
                </a:solidFill>
                <a:cs typeface="B Koodak" pitchFamily="2" charset="-78"/>
              </a:rPr>
              <a:t>7 تا </a:t>
            </a:r>
            <a:r>
              <a:rPr lang="fa-IR" b="1" dirty="0">
                <a:solidFill>
                  <a:srgbClr val="002060"/>
                </a:solidFill>
                <a:cs typeface="B Koodak" pitchFamily="2" charset="-78"/>
              </a:rPr>
              <a:t>7</a:t>
            </a:r>
            <a:r>
              <a:rPr lang="ar-SA" b="1" dirty="0">
                <a:solidFill>
                  <a:srgbClr val="002060"/>
                </a:solidFill>
                <a:cs typeface="B Koodak" pitchFamily="2" charset="-78"/>
              </a:rPr>
              <a:t>/</a:t>
            </a:r>
            <a:r>
              <a:rPr lang="fa-IR" b="1" dirty="0">
                <a:solidFill>
                  <a:srgbClr val="002060"/>
                </a:solidFill>
                <a:cs typeface="B Koodak" pitchFamily="2" charset="-78"/>
              </a:rPr>
              <a:t>2</a:t>
            </a:r>
            <a:r>
              <a:rPr lang="ar-SA" b="1" dirty="0">
                <a:solidFill>
                  <a:srgbClr val="002060"/>
                </a:solidFill>
                <a:cs typeface="B Koodak" pitchFamily="2" charset="-78"/>
              </a:rPr>
              <a:t> بعنوان دامنه بهينه رشد و تزايد ويروس است</a:t>
            </a:r>
            <a:r>
              <a:rPr lang="fa-IR" b="1" dirty="0">
                <a:solidFill>
                  <a:srgbClr val="002060"/>
                </a:solidFill>
                <a:cs typeface="B Koodak" pitchFamily="2" charset="-78"/>
              </a:rPr>
              <a:t>. </a:t>
            </a:r>
            <a:r>
              <a:rPr lang="ar-SA" b="1" dirty="0">
                <a:solidFill>
                  <a:srgbClr val="002060"/>
                </a:solidFill>
                <a:cs typeface="B Koodak" pitchFamily="2" charset="-78"/>
              </a:rPr>
              <a:t>زمانيكه كه </a:t>
            </a:r>
            <a:r>
              <a:rPr lang="en-US" b="1" dirty="0">
                <a:solidFill>
                  <a:srgbClr val="002060"/>
                </a:solidFill>
                <a:cs typeface="B Koodak" pitchFamily="2" charset="-78"/>
              </a:rPr>
              <a:t>pH</a:t>
            </a:r>
            <a:r>
              <a:rPr lang="ar-SA" b="1" dirty="0">
                <a:solidFill>
                  <a:srgbClr val="002060"/>
                </a:solidFill>
                <a:cs typeface="B Koodak" pitchFamily="2" charset="-78"/>
              </a:rPr>
              <a:t> به آستانه </a:t>
            </a:r>
            <a:r>
              <a:rPr lang="fa-IR" b="1" dirty="0">
                <a:solidFill>
                  <a:srgbClr val="002060"/>
                </a:solidFill>
                <a:cs typeface="B Koodak" pitchFamily="2" charset="-78"/>
              </a:rPr>
              <a:t>6</a:t>
            </a:r>
            <a:r>
              <a:rPr lang="ar-SA" b="1" dirty="0">
                <a:solidFill>
                  <a:srgbClr val="002060"/>
                </a:solidFill>
                <a:cs typeface="B Koodak" pitchFamily="2" charset="-78"/>
              </a:rPr>
              <a:t>/</a:t>
            </a:r>
            <a:r>
              <a:rPr lang="fa-IR" b="1" dirty="0">
                <a:solidFill>
                  <a:srgbClr val="002060"/>
                </a:solidFill>
                <a:cs typeface="B Koodak" pitchFamily="2" charset="-78"/>
              </a:rPr>
              <a:t>8</a:t>
            </a:r>
            <a:r>
              <a:rPr lang="ar-SA" b="1" dirty="0">
                <a:solidFill>
                  <a:srgbClr val="002060"/>
                </a:solidFill>
                <a:cs typeface="B Koodak" pitchFamily="2" charset="-78"/>
              </a:rPr>
              <a:t> برسد فعاليت و تزايد ويروس متوقف مي شود.</a:t>
            </a:r>
            <a:endParaRPr lang="fa-IR" b="1" dirty="0">
              <a:solidFill>
                <a:srgbClr val="002060"/>
              </a:solidFill>
              <a:cs typeface="B Koodak" pitchFamily="2" charset="-78"/>
            </a:endParaRPr>
          </a:p>
        </p:txBody>
      </p:sp>
    </p:spTree>
    <p:extLst>
      <p:ext uri="{BB962C8B-B14F-4D97-AF65-F5344CB8AC3E}">
        <p14:creationId xmlns:p14="http://schemas.microsoft.com/office/powerpoint/2010/main" val="29228244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635663"/>
          </a:xfrm>
          <a:prstGeom prst="rect">
            <a:avLst/>
          </a:prstGeom>
        </p:spPr>
        <p:txBody>
          <a:bodyPr wrap="square">
            <a:spAutoFit/>
          </a:bodyPr>
          <a:lstStyle/>
          <a:p>
            <a:pPr algn="r" rtl="1">
              <a:lnSpc>
                <a:spcPct val="90000"/>
              </a:lnSpc>
              <a:spcBef>
                <a:spcPct val="0"/>
              </a:spcBef>
            </a:pPr>
            <a:r>
              <a:rPr lang="fa-IR" sz="2800" b="1" dirty="0" smtClean="0">
                <a:solidFill>
                  <a:srgbClr val="002060"/>
                </a:solidFill>
                <a:cs typeface="B Koodak" pitchFamily="2" charset="-78"/>
              </a:rPr>
              <a:t>مواد </a:t>
            </a:r>
            <a:r>
              <a:rPr lang="fa-IR" sz="2800" b="1" dirty="0">
                <a:solidFill>
                  <a:srgbClr val="002060"/>
                </a:solidFill>
                <a:cs typeface="B Koodak" pitchFamily="2" charset="-78"/>
              </a:rPr>
              <a:t>شيميائي و ضد عفوني كننده ها</a:t>
            </a:r>
            <a:r>
              <a:rPr lang="fa-IR" sz="2800" b="1" dirty="0" smtClean="0">
                <a:solidFill>
                  <a:srgbClr val="002060"/>
                </a:solidFill>
                <a:cs typeface="B Koodak" pitchFamily="2" charset="-78"/>
              </a:rPr>
              <a:t>:</a:t>
            </a:r>
          </a:p>
          <a:p>
            <a:pPr algn="r" rtl="1">
              <a:lnSpc>
                <a:spcPct val="90000"/>
              </a:lnSpc>
              <a:spcBef>
                <a:spcPct val="0"/>
              </a:spcBef>
            </a:pPr>
            <a:endParaRPr lang="fa-IR" sz="2800" b="1" dirty="0" smtClean="0">
              <a:solidFill>
                <a:srgbClr val="002060"/>
              </a:solidFill>
              <a:cs typeface="B Koodak" pitchFamily="2" charset="-78"/>
            </a:endParaRPr>
          </a:p>
          <a:p>
            <a:pPr marL="457200" indent="-457200" algn="r" rtl="1">
              <a:lnSpc>
                <a:spcPct val="90000"/>
              </a:lnSpc>
              <a:spcBef>
                <a:spcPct val="0"/>
              </a:spcBef>
              <a:buFont typeface="Wingdings" pitchFamily="2" charset="2"/>
              <a:buChar char="ü"/>
            </a:pPr>
            <a:r>
              <a:rPr lang="fa-IR" sz="2800" b="1" dirty="0" smtClean="0">
                <a:solidFill>
                  <a:srgbClr val="002060"/>
                </a:solidFill>
                <a:cs typeface="B Koodak" pitchFamily="2" charset="-78"/>
              </a:rPr>
              <a:t> </a:t>
            </a:r>
            <a:r>
              <a:rPr lang="fa-IR" sz="2800" b="1" dirty="0">
                <a:solidFill>
                  <a:srgbClr val="002060"/>
                </a:solidFill>
                <a:cs typeface="B Koodak" pitchFamily="2" charset="-78"/>
              </a:rPr>
              <a:t>ويروس در برابر حلال هاي چربي ( اتر و كلروفرم ) و در برابر غلظت پائين فرمالين غير فعال مي گردد </a:t>
            </a:r>
            <a:r>
              <a:rPr lang="en-US" sz="2800" b="1" dirty="0" smtClean="0">
                <a:solidFill>
                  <a:srgbClr val="002060"/>
                </a:solidFill>
                <a:cs typeface="B Koodak" pitchFamily="2" charset="-78"/>
              </a:rPr>
              <a:t>.</a:t>
            </a:r>
          </a:p>
          <a:p>
            <a:pPr marL="457200" indent="-457200" algn="r" rtl="1">
              <a:lnSpc>
                <a:spcPct val="90000"/>
              </a:lnSpc>
              <a:spcBef>
                <a:spcPct val="0"/>
              </a:spcBef>
              <a:buFont typeface="Wingdings" pitchFamily="2" charset="2"/>
              <a:buChar char="ü"/>
            </a:pPr>
            <a:endParaRPr lang="en-US" sz="2800" b="1" dirty="0">
              <a:solidFill>
                <a:srgbClr val="002060"/>
              </a:solidFill>
              <a:cs typeface="B Koodak" pitchFamily="2" charset="-78"/>
            </a:endParaRPr>
          </a:p>
          <a:p>
            <a:pPr algn="r" rtl="1">
              <a:lnSpc>
                <a:spcPct val="90000"/>
              </a:lnSpc>
              <a:spcBef>
                <a:spcPct val="0"/>
              </a:spcBef>
            </a:pPr>
            <a:r>
              <a:rPr lang="ar-SA" sz="2800" b="1" dirty="0" smtClean="0">
                <a:solidFill>
                  <a:srgbClr val="002060"/>
                </a:solidFill>
                <a:cs typeface="B Koodak" pitchFamily="2" charset="-78"/>
              </a:rPr>
              <a:t>بقاء:</a:t>
            </a:r>
            <a:endParaRPr lang="en-US" sz="2800" b="1" dirty="0" smtClean="0">
              <a:solidFill>
                <a:srgbClr val="002060"/>
              </a:solidFill>
              <a:cs typeface="B Koodak" pitchFamily="2" charset="-78"/>
            </a:endParaRPr>
          </a:p>
          <a:p>
            <a:pPr marL="457200" indent="-457200" algn="r" rtl="1">
              <a:lnSpc>
                <a:spcPct val="90000"/>
              </a:lnSpc>
              <a:spcBef>
                <a:spcPct val="0"/>
              </a:spcBef>
              <a:buFont typeface="Wingdings" pitchFamily="2" charset="2"/>
              <a:buChar char="ü"/>
            </a:pPr>
            <a:r>
              <a:rPr lang="ar-SA" sz="2800" b="1" dirty="0" smtClean="0">
                <a:solidFill>
                  <a:srgbClr val="002060"/>
                </a:solidFill>
                <a:cs typeface="B Koodak" pitchFamily="2" charset="-78"/>
              </a:rPr>
              <a:t> ب</a:t>
            </a:r>
            <a:r>
              <a:rPr lang="fa-IR" sz="2800" b="1" dirty="0" smtClean="0">
                <a:solidFill>
                  <a:srgbClr val="002060"/>
                </a:solidFill>
                <a:cs typeface="B Koodak" pitchFamily="2" charset="-78"/>
              </a:rPr>
              <a:t>ه </a:t>
            </a:r>
            <a:r>
              <a:rPr lang="ar-SA" sz="2800" b="1" dirty="0" smtClean="0">
                <a:solidFill>
                  <a:srgbClr val="002060"/>
                </a:solidFill>
                <a:cs typeface="B Koodak" pitchFamily="2" charset="-78"/>
              </a:rPr>
              <a:t>خاطر </a:t>
            </a:r>
            <a:r>
              <a:rPr lang="ar-SA" sz="2800" b="1" dirty="0">
                <a:solidFill>
                  <a:srgbClr val="002060"/>
                </a:solidFill>
                <a:cs typeface="B Koodak" pitchFamily="2" charset="-78"/>
              </a:rPr>
              <a:t>لايه ليپبدي پوشش </a:t>
            </a:r>
            <a:r>
              <a:rPr lang="fa-IR" sz="2800" b="1" dirty="0" smtClean="0">
                <a:solidFill>
                  <a:srgbClr val="002060"/>
                </a:solidFill>
                <a:cs typeface="B Koodak" pitchFamily="2" charset="-78"/>
              </a:rPr>
              <a:t>ویروس</a:t>
            </a:r>
            <a:r>
              <a:rPr lang="ar-SA" sz="2800" b="1" dirty="0" smtClean="0">
                <a:solidFill>
                  <a:srgbClr val="002060"/>
                </a:solidFill>
                <a:cs typeface="B Koodak" pitchFamily="2" charset="-78"/>
              </a:rPr>
              <a:t> </a:t>
            </a:r>
            <a:r>
              <a:rPr lang="ar-SA" sz="2800" b="1" dirty="0">
                <a:solidFill>
                  <a:srgbClr val="002060"/>
                </a:solidFill>
                <a:cs typeface="B Koodak" pitchFamily="2" charset="-78"/>
              </a:rPr>
              <a:t>به حلال</a:t>
            </a:r>
            <a:r>
              <a:rPr lang="en-US" sz="2800" b="1" dirty="0">
                <a:solidFill>
                  <a:srgbClr val="002060"/>
                </a:solidFill>
                <a:cs typeface="B Koodak" pitchFamily="2" charset="-78"/>
              </a:rPr>
              <a:t> </a:t>
            </a:r>
            <a:r>
              <a:rPr lang="ar-SA" sz="2800" b="1" dirty="0">
                <a:solidFill>
                  <a:srgbClr val="002060"/>
                </a:solidFill>
                <a:cs typeface="B Koodak" pitchFamily="2" charset="-78"/>
              </a:rPr>
              <a:t>هاي چربي و ضدعفوني كننده ها حساس است</a:t>
            </a:r>
            <a:r>
              <a:rPr lang="ar-SA" sz="2800" b="1" dirty="0" smtClean="0">
                <a:solidFill>
                  <a:srgbClr val="002060"/>
                </a:solidFill>
                <a:cs typeface="B Koodak" pitchFamily="2" charset="-78"/>
              </a:rPr>
              <a:t>.</a:t>
            </a:r>
            <a:endParaRPr lang="en-US" sz="2800" b="1" dirty="0" smtClean="0">
              <a:solidFill>
                <a:srgbClr val="002060"/>
              </a:solidFill>
              <a:cs typeface="B Koodak" pitchFamily="2" charset="-78"/>
            </a:endParaRPr>
          </a:p>
          <a:p>
            <a:pPr marL="457200" indent="-457200" algn="r" rtl="1">
              <a:lnSpc>
                <a:spcPct val="90000"/>
              </a:lnSpc>
              <a:spcBef>
                <a:spcPct val="0"/>
              </a:spcBef>
              <a:buFont typeface="Wingdings" pitchFamily="2" charset="2"/>
              <a:buChar char="ü"/>
            </a:pPr>
            <a:r>
              <a:rPr lang="en-US" sz="2800" b="1" dirty="0" smtClean="0">
                <a:solidFill>
                  <a:srgbClr val="002060"/>
                </a:solidFill>
                <a:cs typeface="B Koodak" pitchFamily="2" charset="-78"/>
              </a:rPr>
              <a:t> </a:t>
            </a:r>
            <a:r>
              <a:rPr lang="fa-IR" sz="2800" b="1" dirty="0">
                <a:solidFill>
                  <a:srgbClr val="002060"/>
                </a:solidFill>
                <a:cs typeface="B Koodak" pitchFamily="2" charset="-78"/>
              </a:rPr>
              <a:t>در</a:t>
            </a:r>
            <a:r>
              <a:rPr lang="ar-SA" sz="2800" b="1" dirty="0">
                <a:solidFill>
                  <a:srgbClr val="002060"/>
                </a:solidFill>
                <a:cs typeface="B Koodak" pitchFamily="2" charset="-78"/>
              </a:rPr>
              <a:t>ساختمان ويروس </a:t>
            </a:r>
            <a:r>
              <a:rPr lang="fa-IR" sz="2800" b="1" dirty="0">
                <a:solidFill>
                  <a:srgbClr val="002060"/>
                </a:solidFill>
                <a:cs typeface="B Koodak" pitchFamily="2" charset="-78"/>
              </a:rPr>
              <a:t>22/5</a:t>
            </a:r>
            <a:r>
              <a:rPr lang="ar-SA" sz="2800" b="1" dirty="0">
                <a:solidFill>
                  <a:srgbClr val="002060"/>
                </a:solidFill>
                <a:cs typeface="B Koodak" pitchFamily="2" charset="-78"/>
              </a:rPr>
              <a:t> تا 25 درصد چربي وجود دارد. </a:t>
            </a:r>
            <a:endParaRPr lang="fa-IR" sz="2800" b="1" dirty="0" smtClean="0">
              <a:solidFill>
                <a:srgbClr val="002060"/>
              </a:solidFill>
              <a:cs typeface="B Koodak" pitchFamily="2" charset="-78"/>
            </a:endParaRPr>
          </a:p>
          <a:p>
            <a:pPr algn="r" rtl="1">
              <a:lnSpc>
                <a:spcPct val="90000"/>
              </a:lnSpc>
              <a:spcBef>
                <a:spcPct val="0"/>
              </a:spcBef>
            </a:pPr>
            <a:endParaRPr lang="fa-IR" sz="2800" b="1" dirty="0" smtClean="0">
              <a:solidFill>
                <a:srgbClr val="002060"/>
              </a:solidFill>
              <a:cs typeface="B Koodak" pitchFamily="2" charset="-78"/>
            </a:endParaRPr>
          </a:p>
          <a:p>
            <a:pPr marL="457200" indent="-457200" algn="r" rtl="1">
              <a:lnSpc>
                <a:spcPct val="90000"/>
              </a:lnSpc>
              <a:spcBef>
                <a:spcPct val="0"/>
              </a:spcBef>
              <a:buFont typeface="Wingdings" pitchFamily="2" charset="2"/>
              <a:buChar char="ü"/>
            </a:pPr>
            <a:endParaRPr lang="en-US" sz="2800" b="1" dirty="0" smtClean="0">
              <a:solidFill>
                <a:srgbClr val="002060"/>
              </a:solidFill>
              <a:cs typeface="B Koodak" pitchFamily="2" charset="-78"/>
            </a:endParaRPr>
          </a:p>
          <a:p>
            <a:pPr algn="justLow" rtl="1">
              <a:spcBef>
                <a:spcPct val="0"/>
              </a:spcBef>
            </a:pPr>
            <a:r>
              <a:rPr lang="ar-SA" sz="2800" b="1" dirty="0" smtClean="0">
                <a:solidFill>
                  <a:srgbClr val="FF0000"/>
                </a:solidFill>
                <a:cs typeface="B Koodak" pitchFamily="2" charset="-78"/>
              </a:rPr>
              <a:t>اصولاً </a:t>
            </a:r>
            <a:r>
              <a:rPr lang="ar-SA" sz="2800" b="1" dirty="0">
                <a:solidFill>
                  <a:srgbClr val="FF0000"/>
                </a:solidFill>
                <a:cs typeface="B Koodak" pitchFamily="2" charset="-78"/>
              </a:rPr>
              <a:t>از نظرويروس شناسي، وجود چربي بيشتر از </a:t>
            </a:r>
            <a:r>
              <a:rPr lang="fa-IR" sz="2800" b="1" dirty="0">
                <a:solidFill>
                  <a:srgbClr val="FF0000"/>
                </a:solidFill>
                <a:cs typeface="B Koodak" pitchFamily="2" charset="-78"/>
              </a:rPr>
              <a:t>12</a:t>
            </a:r>
            <a:r>
              <a:rPr lang="ar-SA" sz="2800" b="1" dirty="0">
                <a:solidFill>
                  <a:srgbClr val="FF0000"/>
                </a:solidFill>
                <a:cs typeface="B Koodak" pitchFamily="2" charset="-78"/>
              </a:rPr>
              <a:t>/</a:t>
            </a:r>
            <a:r>
              <a:rPr lang="fa-IR" sz="2800" b="1" dirty="0">
                <a:solidFill>
                  <a:srgbClr val="FF0000"/>
                </a:solidFill>
                <a:cs typeface="B Koodak" pitchFamily="2" charset="-78"/>
              </a:rPr>
              <a:t>5</a:t>
            </a:r>
            <a:r>
              <a:rPr lang="ar-SA" sz="2800" b="1" dirty="0">
                <a:solidFill>
                  <a:srgbClr val="FF0000"/>
                </a:solidFill>
                <a:cs typeface="B Koodak" pitchFamily="2" charset="-78"/>
              </a:rPr>
              <a:t> درصد در ساختار و پيكره </a:t>
            </a:r>
            <a:r>
              <a:rPr lang="ar-SA" sz="2800" b="1" dirty="0" smtClean="0">
                <a:solidFill>
                  <a:srgbClr val="FF0000"/>
                </a:solidFill>
                <a:cs typeface="B Koodak" pitchFamily="2" charset="-78"/>
              </a:rPr>
              <a:t>ويروس،</a:t>
            </a:r>
            <a:r>
              <a:rPr lang="fa-IR" sz="2800" b="1" dirty="0" smtClean="0">
                <a:solidFill>
                  <a:srgbClr val="FF0000"/>
                </a:solidFill>
                <a:cs typeface="B Koodak" pitchFamily="2" charset="-78"/>
              </a:rPr>
              <a:t> </a:t>
            </a:r>
            <a:r>
              <a:rPr lang="ar-SA" sz="2800" b="1" dirty="0" smtClean="0">
                <a:solidFill>
                  <a:srgbClr val="FF0000"/>
                </a:solidFill>
                <a:cs typeface="B Koodak" pitchFamily="2" charset="-78"/>
              </a:rPr>
              <a:t>ميكروارگانيزم </a:t>
            </a:r>
            <a:r>
              <a:rPr lang="ar-SA" sz="2800" b="1" dirty="0">
                <a:solidFill>
                  <a:srgbClr val="FF0000"/>
                </a:solidFill>
                <a:cs typeface="B Koodak" pitchFamily="2" charset="-78"/>
              </a:rPr>
              <a:t>را نسبت به عوامل شيميايي و فيزيكي حساس مي كند</a:t>
            </a:r>
            <a:r>
              <a:rPr lang="ar-SA" sz="2800" b="1" dirty="0" smtClean="0">
                <a:solidFill>
                  <a:srgbClr val="FF0000"/>
                </a:solidFill>
                <a:cs typeface="B Koodak" pitchFamily="2" charset="-78"/>
              </a:rPr>
              <a:t>. زماني كه </a:t>
            </a:r>
            <a:r>
              <a:rPr lang="fa-IR" sz="2800" b="1" dirty="0" smtClean="0">
                <a:solidFill>
                  <a:srgbClr val="FF0000"/>
                </a:solidFill>
                <a:cs typeface="B Koodak" pitchFamily="2" charset="-78"/>
              </a:rPr>
              <a:t>چربی </a:t>
            </a:r>
            <a:r>
              <a:rPr lang="ar-SA" sz="2800" b="1" dirty="0" smtClean="0">
                <a:solidFill>
                  <a:srgbClr val="FF0000"/>
                </a:solidFill>
                <a:cs typeface="B Koodak" pitchFamily="2" charset="-78"/>
              </a:rPr>
              <a:t>به 17 درصد برسد باز اين حساسيت افزايش يافته و بالاتر از 20 درصد نظير </a:t>
            </a:r>
            <a:r>
              <a:rPr lang="en-US" sz="2800" b="1" dirty="0" smtClean="0">
                <a:solidFill>
                  <a:srgbClr val="FF0000"/>
                </a:solidFill>
                <a:cs typeface="B Koodak" pitchFamily="2" charset="-78"/>
              </a:rPr>
              <a:t>CCHF</a:t>
            </a:r>
            <a:r>
              <a:rPr lang="ar-SA" sz="2800" b="1" dirty="0" smtClean="0">
                <a:solidFill>
                  <a:srgbClr val="FF0000"/>
                </a:solidFill>
                <a:cs typeface="B Koodak" pitchFamily="2" charset="-78"/>
              </a:rPr>
              <a:t> بعنوان ميكروارگانيزم فوق العاده حساس مطرح مي گردد</a:t>
            </a:r>
            <a:r>
              <a:rPr lang="en-US" sz="3600" b="1" dirty="0" smtClean="0">
                <a:solidFill>
                  <a:srgbClr val="FF0000"/>
                </a:solidFill>
                <a:cs typeface="B Koodak" pitchFamily="2" charset="-78"/>
              </a:rPr>
              <a:t>.</a:t>
            </a:r>
          </a:p>
        </p:txBody>
      </p:sp>
    </p:spTree>
    <p:extLst>
      <p:ext uri="{BB962C8B-B14F-4D97-AF65-F5344CB8AC3E}">
        <p14:creationId xmlns:p14="http://schemas.microsoft.com/office/powerpoint/2010/main" val="16117646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763000" cy="6407908"/>
          </a:xfrm>
          <a:prstGeom prst="rect">
            <a:avLst/>
          </a:prstGeom>
        </p:spPr>
        <p:txBody>
          <a:bodyPr wrap="square">
            <a:spAutoFit/>
          </a:bodyPr>
          <a:lstStyle/>
          <a:p>
            <a:pPr algn="justLow" rtl="1">
              <a:lnSpc>
                <a:spcPct val="90000"/>
              </a:lnSpc>
              <a:spcBef>
                <a:spcPct val="0"/>
              </a:spcBef>
            </a:pPr>
            <a:r>
              <a:rPr lang="ar-SA" sz="2800" b="1" dirty="0">
                <a:solidFill>
                  <a:srgbClr val="002060"/>
                </a:solidFill>
                <a:cs typeface="B Koodak" pitchFamily="2" charset="-78"/>
              </a:rPr>
              <a:t>در حرارت بدن </a:t>
            </a:r>
            <a:r>
              <a:rPr lang="ar-SA" sz="4000" b="1" dirty="0">
                <a:solidFill>
                  <a:srgbClr val="FF0000"/>
                </a:solidFill>
                <a:cs typeface="B Koodak" pitchFamily="2" charset="-78"/>
              </a:rPr>
              <a:t>پرندگان </a:t>
            </a:r>
            <a:r>
              <a:rPr lang="ar-SA" sz="2800" b="1" dirty="0">
                <a:solidFill>
                  <a:srgbClr val="002060"/>
                </a:solidFill>
                <a:cs typeface="B Koodak" pitchFamily="2" charset="-78"/>
              </a:rPr>
              <a:t>بدليل درجه هنجار و نرمال بالاي 40 درجه، </a:t>
            </a:r>
            <a:r>
              <a:rPr lang="ar-SA" sz="4000" b="1" dirty="0">
                <a:solidFill>
                  <a:srgbClr val="FF0000"/>
                </a:solidFill>
                <a:cs typeface="B Koodak" pitchFamily="2" charset="-78"/>
              </a:rPr>
              <a:t>ويروس پس از چند دقيقه كاملاً غيرفعال و از </a:t>
            </a:r>
            <a:r>
              <a:rPr lang="ar-SA" sz="4000" b="1" dirty="0" smtClean="0">
                <a:solidFill>
                  <a:srgbClr val="FF0000"/>
                </a:solidFill>
                <a:cs typeface="B Koodak" pitchFamily="2" charset="-78"/>
              </a:rPr>
              <a:t>بين</a:t>
            </a:r>
            <a:r>
              <a:rPr lang="fa-IR" sz="4000" b="1" dirty="0" smtClean="0">
                <a:solidFill>
                  <a:srgbClr val="FF0000"/>
                </a:solidFill>
                <a:cs typeface="B Koodak" pitchFamily="2" charset="-78"/>
              </a:rPr>
              <a:t> </a:t>
            </a:r>
            <a:r>
              <a:rPr lang="ar-SA" sz="4000" b="1" dirty="0" smtClean="0">
                <a:solidFill>
                  <a:srgbClr val="FF0000"/>
                </a:solidFill>
                <a:cs typeface="B Koodak" pitchFamily="2" charset="-78"/>
              </a:rPr>
              <a:t> </a:t>
            </a:r>
            <a:r>
              <a:rPr lang="ar-SA" sz="2800" b="1" dirty="0">
                <a:solidFill>
                  <a:srgbClr val="002060"/>
                </a:solidFill>
                <a:cs typeface="B Koodak" pitchFamily="2" charset="-78"/>
              </a:rPr>
              <a:t>مي رود. </a:t>
            </a:r>
            <a:endParaRPr lang="fa-IR" sz="2800" b="1" dirty="0" smtClean="0">
              <a:solidFill>
                <a:srgbClr val="002060"/>
              </a:solidFill>
              <a:cs typeface="B Koodak" pitchFamily="2" charset="-78"/>
            </a:endParaRPr>
          </a:p>
          <a:p>
            <a:pPr algn="justLow" rtl="1">
              <a:lnSpc>
                <a:spcPct val="90000"/>
              </a:lnSpc>
              <a:spcBef>
                <a:spcPct val="0"/>
              </a:spcBef>
            </a:pPr>
            <a:r>
              <a:rPr lang="fa-IR" sz="2800" b="1" dirty="0" smtClean="0">
                <a:solidFill>
                  <a:srgbClr val="002060"/>
                </a:solidFill>
                <a:cs typeface="B Koodak" pitchFamily="2" charset="-78"/>
              </a:rPr>
              <a:t>اما </a:t>
            </a:r>
            <a:r>
              <a:rPr lang="fa-IR" sz="2800" b="1" dirty="0">
                <a:solidFill>
                  <a:srgbClr val="002060"/>
                </a:solidFill>
                <a:cs typeface="B Koodak" pitchFamily="2" charset="-78"/>
              </a:rPr>
              <a:t>در در پرندگان سينه پهن بي پرواز ( </a:t>
            </a:r>
            <a:r>
              <a:rPr lang="en-US" sz="2800" b="1" dirty="0">
                <a:solidFill>
                  <a:srgbClr val="002060"/>
                </a:solidFill>
                <a:cs typeface="B Koodak" pitchFamily="2" charset="-78"/>
              </a:rPr>
              <a:t>Ratites</a:t>
            </a:r>
            <a:r>
              <a:rPr lang="fa-IR" sz="2800" b="1" dirty="0">
                <a:solidFill>
                  <a:srgbClr val="002060"/>
                </a:solidFill>
                <a:cs typeface="B Koodak" pitchFamily="2" charset="-78"/>
              </a:rPr>
              <a:t> ) نظير </a:t>
            </a:r>
            <a:r>
              <a:rPr lang="fa-IR" sz="4000" b="1" dirty="0">
                <a:solidFill>
                  <a:srgbClr val="FF0000"/>
                </a:solidFill>
                <a:cs typeface="B Koodak" pitchFamily="2" charset="-78"/>
              </a:rPr>
              <a:t>شتر مرغ </a:t>
            </a:r>
            <a:r>
              <a:rPr lang="fa-IR" sz="2800" b="1" dirty="0">
                <a:solidFill>
                  <a:srgbClr val="002060"/>
                </a:solidFill>
                <a:cs typeface="B Koodak" pitchFamily="2" charset="-78"/>
              </a:rPr>
              <a:t>كه از نظرحرارت درونگاهي </a:t>
            </a:r>
            <a:endParaRPr lang="en-US" sz="2800" b="1" dirty="0" smtClean="0">
              <a:solidFill>
                <a:srgbClr val="002060"/>
              </a:solidFill>
              <a:cs typeface="B Koodak" pitchFamily="2" charset="-78"/>
            </a:endParaRPr>
          </a:p>
          <a:p>
            <a:pPr algn="justLow" rtl="1">
              <a:lnSpc>
                <a:spcPct val="90000"/>
              </a:lnSpc>
              <a:spcBef>
                <a:spcPct val="0"/>
              </a:spcBef>
            </a:pPr>
            <a:r>
              <a:rPr lang="fa-IR" sz="2800" b="1" dirty="0" smtClean="0">
                <a:solidFill>
                  <a:srgbClr val="002060"/>
                </a:solidFill>
                <a:cs typeface="B Koodak" pitchFamily="2" charset="-78"/>
              </a:rPr>
              <a:t>بدن </a:t>
            </a:r>
            <a:r>
              <a:rPr lang="fa-IR" sz="2800" b="1" dirty="0">
                <a:solidFill>
                  <a:srgbClr val="002060"/>
                </a:solidFill>
                <a:cs typeface="B Koodak" pitchFamily="2" charset="-78"/>
              </a:rPr>
              <a:t>( </a:t>
            </a:r>
            <a:r>
              <a:rPr lang="en-US" sz="2800" b="1" dirty="0">
                <a:solidFill>
                  <a:srgbClr val="002060"/>
                </a:solidFill>
                <a:cs typeface="B Koodak" pitchFamily="2" charset="-78"/>
              </a:rPr>
              <a:t>homoeothermic</a:t>
            </a:r>
            <a:r>
              <a:rPr lang="fa-IR" sz="2800" b="1" dirty="0">
                <a:solidFill>
                  <a:srgbClr val="002060"/>
                </a:solidFill>
                <a:cs typeface="B Koodak" pitchFamily="2" charset="-78"/>
              </a:rPr>
              <a:t> )، </a:t>
            </a:r>
            <a:endParaRPr lang="en-US" sz="2800" b="1" dirty="0" smtClean="0">
              <a:solidFill>
                <a:srgbClr val="002060"/>
              </a:solidFill>
              <a:cs typeface="B Koodak" pitchFamily="2" charset="-78"/>
            </a:endParaRPr>
          </a:p>
          <a:p>
            <a:pPr algn="justLow" rtl="1">
              <a:lnSpc>
                <a:spcPct val="90000"/>
              </a:lnSpc>
              <a:spcBef>
                <a:spcPct val="0"/>
              </a:spcBef>
            </a:pPr>
            <a:r>
              <a:rPr lang="fa-IR" sz="2800" b="1" dirty="0" smtClean="0">
                <a:solidFill>
                  <a:srgbClr val="002060"/>
                </a:solidFill>
                <a:cs typeface="B Koodak" pitchFamily="2" charset="-78"/>
              </a:rPr>
              <a:t>شباهت </a:t>
            </a:r>
            <a:r>
              <a:rPr lang="fa-IR" sz="2800" b="1" dirty="0">
                <a:solidFill>
                  <a:srgbClr val="002060"/>
                </a:solidFill>
                <a:cs typeface="B Koodak" pitchFamily="2" charset="-78"/>
              </a:rPr>
              <a:t>هايي با پستانداران </a:t>
            </a:r>
            <a:endParaRPr lang="en-US" sz="2800" b="1" dirty="0" smtClean="0">
              <a:solidFill>
                <a:srgbClr val="002060"/>
              </a:solidFill>
              <a:cs typeface="B Koodak" pitchFamily="2" charset="-78"/>
            </a:endParaRPr>
          </a:p>
          <a:p>
            <a:pPr algn="justLow" rtl="1">
              <a:lnSpc>
                <a:spcPct val="90000"/>
              </a:lnSpc>
              <a:spcBef>
                <a:spcPct val="0"/>
              </a:spcBef>
            </a:pPr>
            <a:r>
              <a:rPr lang="fa-IR" sz="2800" b="1" dirty="0" smtClean="0">
                <a:solidFill>
                  <a:srgbClr val="002060"/>
                </a:solidFill>
                <a:cs typeface="B Koodak" pitchFamily="2" charset="-78"/>
              </a:rPr>
              <a:t>دارند</a:t>
            </a:r>
            <a:r>
              <a:rPr lang="fa-IR" sz="2800" b="1" dirty="0">
                <a:solidFill>
                  <a:srgbClr val="002060"/>
                </a:solidFill>
                <a:cs typeface="B Koodak" pitchFamily="2" charset="-78"/>
              </a:rPr>
              <a:t>، مي تواند ايجاد عفونت </a:t>
            </a:r>
            <a:endParaRPr lang="en-US" sz="2800" b="1" dirty="0" smtClean="0">
              <a:solidFill>
                <a:srgbClr val="002060"/>
              </a:solidFill>
              <a:cs typeface="B Koodak" pitchFamily="2" charset="-78"/>
            </a:endParaRPr>
          </a:p>
          <a:p>
            <a:pPr algn="justLow" rtl="1">
              <a:lnSpc>
                <a:spcPct val="90000"/>
              </a:lnSpc>
              <a:spcBef>
                <a:spcPct val="0"/>
              </a:spcBef>
            </a:pPr>
            <a:r>
              <a:rPr lang="fa-IR" sz="2800" b="1" dirty="0" smtClean="0">
                <a:solidFill>
                  <a:srgbClr val="002060"/>
                </a:solidFill>
                <a:cs typeface="B Koodak" pitchFamily="2" charset="-78"/>
              </a:rPr>
              <a:t>نمايد</a:t>
            </a:r>
            <a:r>
              <a:rPr lang="fa-IR" sz="2800" b="1" dirty="0">
                <a:solidFill>
                  <a:srgbClr val="002060"/>
                </a:solidFill>
                <a:cs typeface="B Koodak" pitchFamily="2" charset="-78"/>
              </a:rPr>
              <a:t>. </a:t>
            </a:r>
            <a:endParaRPr lang="fa-IR" sz="2800" b="1" dirty="0" smtClean="0">
              <a:solidFill>
                <a:srgbClr val="002060"/>
              </a:solidFill>
              <a:cs typeface="B Koodak" pitchFamily="2" charset="-78"/>
            </a:endParaRPr>
          </a:p>
          <a:p>
            <a:pPr algn="justLow" rtl="1">
              <a:lnSpc>
                <a:spcPct val="90000"/>
              </a:lnSpc>
              <a:spcBef>
                <a:spcPct val="0"/>
              </a:spcBef>
            </a:pPr>
            <a:endParaRPr lang="fa-IR" sz="2800" b="1" dirty="0" smtClean="0">
              <a:solidFill>
                <a:srgbClr val="002060"/>
              </a:solidFill>
              <a:cs typeface="B Koodak" pitchFamily="2" charset="-78"/>
            </a:endParaRPr>
          </a:p>
          <a:p>
            <a:pPr algn="justLow" rtl="1">
              <a:lnSpc>
                <a:spcPct val="90000"/>
              </a:lnSpc>
              <a:spcBef>
                <a:spcPct val="0"/>
              </a:spcBef>
            </a:pPr>
            <a:r>
              <a:rPr lang="fa-IR" sz="2800" b="1" dirty="0" smtClean="0">
                <a:solidFill>
                  <a:srgbClr val="002060"/>
                </a:solidFill>
                <a:cs typeface="B Koodak" pitchFamily="2" charset="-78"/>
              </a:rPr>
              <a:t>اين </a:t>
            </a:r>
            <a:r>
              <a:rPr lang="fa-IR" sz="2800" b="1" dirty="0">
                <a:solidFill>
                  <a:srgbClr val="002060"/>
                </a:solidFill>
                <a:cs typeface="B Koodak" pitchFamily="2" charset="-78"/>
              </a:rPr>
              <a:t>نكته باتوجه به </a:t>
            </a:r>
            <a:r>
              <a:rPr lang="fa-IR" sz="2800" b="1" dirty="0" smtClean="0">
                <a:solidFill>
                  <a:srgbClr val="002060"/>
                </a:solidFill>
                <a:cs typeface="B Koodak" pitchFamily="2" charset="-78"/>
              </a:rPr>
              <a:t>تجربيات</a:t>
            </a:r>
            <a:endParaRPr lang="en-US" sz="2800" b="1" dirty="0" smtClean="0">
              <a:solidFill>
                <a:srgbClr val="002060"/>
              </a:solidFill>
              <a:cs typeface="B Koodak" pitchFamily="2" charset="-78"/>
            </a:endParaRPr>
          </a:p>
          <a:p>
            <a:pPr algn="justLow" rtl="1">
              <a:lnSpc>
                <a:spcPct val="90000"/>
              </a:lnSpc>
              <a:spcBef>
                <a:spcPct val="0"/>
              </a:spcBef>
            </a:pPr>
            <a:r>
              <a:rPr lang="fa-IR" sz="2800" b="1" dirty="0" smtClean="0">
                <a:solidFill>
                  <a:srgbClr val="002060"/>
                </a:solidFill>
                <a:cs typeface="B Koodak" pitchFamily="2" charset="-78"/>
              </a:rPr>
              <a:t> </a:t>
            </a:r>
            <a:r>
              <a:rPr lang="fa-IR" sz="2800" b="1" dirty="0">
                <a:solidFill>
                  <a:srgbClr val="002060"/>
                </a:solidFill>
                <a:cs typeface="B Koodak" pitchFamily="2" charset="-78"/>
              </a:rPr>
              <a:t>و كانون هاي افريقاي </a:t>
            </a:r>
            <a:r>
              <a:rPr lang="fa-IR" sz="2800" b="1" dirty="0" smtClean="0">
                <a:solidFill>
                  <a:srgbClr val="002060"/>
                </a:solidFill>
                <a:cs typeface="B Koodak" pitchFamily="2" charset="-78"/>
              </a:rPr>
              <a:t>جنوبي</a:t>
            </a:r>
            <a:endParaRPr lang="en-US" sz="2800" b="1" dirty="0" smtClean="0">
              <a:solidFill>
                <a:srgbClr val="002060"/>
              </a:solidFill>
              <a:cs typeface="B Koodak" pitchFamily="2" charset="-78"/>
            </a:endParaRPr>
          </a:p>
          <a:p>
            <a:pPr algn="justLow" rtl="1">
              <a:lnSpc>
                <a:spcPct val="90000"/>
              </a:lnSpc>
              <a:spcBef>
                <a:spcPct val="0"/>
              </a:spcBef>
            </a:pPr>
            <a:r>
              <a:rPr lang="fa-IR" sz="2800" b="1" dirty="0" smtClean="0">
                <a:solidFill>
                  <a:srgbClr val="002060"/>
                </a:solidFill>
                <a:cs typeface="B Koodak" pitchFamily="2" charset="-78"/>
              </a:rPr>
              <a:t> </a:t>
            </a:r>
            <a:r>
              <a:rPr lang="fa-IR" sz="2800" b="1" dirty="0">
                <a:solidFill>
                  <a:srgbClr val="002060"/>
                </a:solidFill>
                <a:cs typeface="B Koodak" pitchFamily="2" charset="-78"/>
              </a:rPr>
              <a:t>مي تواند رهيافتي جهت صنعت </a:t>
            </a:r>
            <a:endParaRPr lang="en-US" sz="2800" b="1" dirty="0" smtClean="0">
              <a:solidFill>
                <a:srgbClr val="002060"/>
              </a:solidFill>
              <a:cs typeface="B Koodak" pitchFamily="2" charset="-78"/>
            </a:endParaRPr>
          </a:p>
          <a:p>
            <a:pPr algn="justLow" rtl="1">
              <a:lnSpc>
                <a:spcPct val="90000"/>
              </a:lnSpc>
              <a:spcBef>
                <a:spcPct val="0"/>
              </a:spcBef>
            </a:pPr>
            <a:r>
              <a:rPr lang="fa-IR" sz="2800" b="1" dirty="0" smtClean="0">
                <a:solidFill>
                  <a:srgbClr val="002060"/>
                </a:solidFill>
                <a:cs typeface="B Koodak" pitchFamily="2" charset="-78"/>
              </a:rPr>
              <a:t>جوان </a:t>
            </a:r>
            <a:r>
              <a:rPr lang="fa-IR" sz="2800" b="1" dirty="0">
                <a:solidFill>
                  <a:srgbClr val="002060"/>
                </a:solidFill>
                <a:cs typeface="B Koodak" pitchFamily="2" charset="-78"/>
              </a:rPr>
              <a:t>پرورش شتر مرغ </a:t>
            </a:r>
            <a:endParaRPr lang="en-US" sz="2800" b="1" dirty="0" smtClean="0">
              <a:solidFill>
                <a:srgbClr val="002060"/>
              </a:solidFill>
              <a:cs typeface="B Koodak" pitchFamily="2" charset="-78"/>
            </a:endParaRPr>
          </a:p>
          <a:p>
            <a:pPr algn="justLow" rtl="1">
              <a:lnSpc>
                <a:spcPct val="90000"/>
              </a:lnSpc>
              <a:spcBef>
                <a:spcPct val="0"/>
              </a:spcBef>
            </a:pPr>
            <a:r>
              <a:rPr lang="fa-IR" sz="2800" b="1" dirty="0" smtClean="0">
                <a:solidFill>
                  <a:srgbClr val="002060"/>
                </a:solidFill>
                <a:cs typeface="B Koodak" pitchFamily="2" charset="-78"/>
              </a:rPr>
              <a:t>كشورمان </a:t>
            </a:r>
            <a:r>
              <a:rPr lang="fa-IR" sz="2800" b="1" dirty="0">
                <a:solidFill>
                  <a:srgbClr val="002060"/>
                </a:solidFill>
                <a:cs typeface="B Koodak" pitchFamily="2" charset="-78"/>
              </a:rPr>
              <a:t>باشد</a:t>
            </a:r>
            <a:r>
              <a:rPr lang="en-US" sz="2800" b="1" dirty="0">
                <a:solidFill>
                  <a:srgbClr val="002060"/>
                </a:solidFill>
                <a:cs typeface="B Koodak" pitchFamily="2" charset="-78"/>
              </a:rPr>
              <a:t>.</a:t>
            </a:r>
            <a:r>
              <a:rPr lang="ar-SA" sz="2800" b="1" dirty="0">
                <a:solidFill>
                  <a:srgbClr val="002060"/>
                </a:solidFill>
                <a:cs typeface="B Koodak" pitchFamily="2" charset="-78"/>
              </a:rPr>
              <a:t> </a:t>
            </a:r>
            <a:endParaRPr lang="fa-IR" sz="2800" b="1" dirty="0">
              <a:solidFill>
                <a:srgbClr val="002060"/>
              </a:solidFill>
              <a:cs typeface="B Koodak" pitchFamily="2" charset="-78"/>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716" t="15843" r="14179" b="15058"/>
          <a:stretch/>
        </p:blipFill>
        <p:spPr>
          <a:xfrm>
            <a:off x="76200" y="2618095"/>
            <a:ext cx="5063320" cy="4203511"/>
          </a:xfrm>
          <a:prstGeom prst="rect">
            <a:avLst/>
          </a:prstGeom>
        </p:spPr>
      </p:pic>
    </p:spTree>
    <p:extLst>
      <p:ext uri="{BB962C8B-B14F-4D97-AF65-F5344CB8AC3E}">
        <p14:creationId xmlns:p14="http://schemas.microsoft.com/office/powerpoint/2010/main" val="9562444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Grp="1" noChangeAspect="1" noChangeArrowheads="1"/>
          </p:cNvPicPr>
          <p:nvPr>
            <p:ph idx="1"/>
          </p:nvPr>
        </p:nvPicPr>
        <p:blipFill>
          <a:blip r:embed="rId2" cstate="print"/>
          <a:stretch>
            <a:fillRect/>
          </a:stretch>
        </p:blipFill>
        <p:spPr>
          <a:xfrm>
            <a:off x="530225" y="1481138"/>
            <a:ext cx="8083550" cy="4525962"/>
          </a:xfrm>
          <a:effectLst>
            <a:prstShdw prst="shdw17" dist="17961" dir="2700000">
              <a:schemeClr val="accent1">
                <a:gamma/>
                <a:shade val="60000"/>
                <a:invGamma/>
              </a:schemeClr>
            </a:prstShdw>
          </a:effectLst>
        </p:spPr>
      </p:pic>
      <p:sp>
        <p:nvSpPr>
          <p:cNvPr id="47106" name="Title 1"/>
          <p:cNvSpPr>
            <a:spLocks noGrp="1"/>
          </p:cNvSpPr>
          <p:nvPr>
            <p:ph type="title"/>
          </p:nvPr>
        </p:nvSpPr>
        <p:spPr>
          <a:xfrm>
            <a:off x="457200" y="357188"/>
            <a:ext cx="8229600" cy="857250"/>
          </a:xfrm>
        </p:spPr>
        <p:txBody>
          <a:bodyPr/>
          <a:lstStyle/>
          <a:p>
            <a:pPr rtl="1" eaLnBrk="1" fontAlgn="auto" hangingPunct="1">
              <a:spcAft>
                <a:spcPts val="0"/>
              </a:spcAft>
              <a:defRPr/>
            </a:pPr>
            <a:r>
              <a:rPr lang="fa-IR" sz="2800" smtClean="0">
                <a:cs typeface="B Titr" pitchFamily="2" charset="-78"/>
              </a:rPr>
              <a:t>فراوانی و مرگ موارد قطعی </a:t>
            </a:r>
            <a:r>
              <a:rPr lang="en-US" sz="2800" smtClean="0">
                <a:cs typeface="B Titr" pitchFamily="2" charset="-78"/>
              </a:rPr>
              <a:t>CCHF</a:t>
            </a:r>
            <a:r>
              <a:rPr lang="fa-IR" sz="2800" smtClean="0">
                <a:cs typeface="B Titr" pitchFamily="2" charset="-78"/>
              </a:rPr>
              <a:t> – سال 1389</a:t>
            </a:r>
            <a:endParaRPr lang="en-US" sz="2800" smtClean="0">
              <a:cs typeface="B Titr" pitchFamily="2" charset="-78"/>
            </a:endParaRPr>
          </a:p>
        </p:txBody>
      </p:sp>
    </p:spTree>
    <p:extLst>
      <p:ext uri="{BB962C8B-B14F-4D97-AF65-F5344CB8AC3E}">
        <p14:creationId xmlns:p14="http://schemas.microsoft.com/office/powerpoint/2010/main" val="29467066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extLst>
              <p:ext uri="{D42A27DB-BD31-4B8C-83A1-F6EECF244321}">
                <p14:modId xmlns:p14="http://schemas.microsoft.com/office/powerpoint/2010/main" val="2997311742"/>
              </p:ext>
            </p:extLst>
          </p:nvPr>
        </p:nvGraphicFramePr>
        <p:xfrm>
          <a:off x="371901" y="990600"/>
          <a:ext cx="83820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533400" y="304800"/>
            <a:ext cx="8229600" cy="492125"/>
          </a:xfrm>
          <a:prstGeom prst="rect">
            <a:avLst/>
          </a:prstGeom>
        </p:spPr>
        <p:txBody>
          <a:bodyPr>
            <a:spAutoFit/>
          </a:bodyPr>
          <a:lstStyle/>
          <a:p>
            <a:pPr algn="ctr" fontAlgn="auto">
              <a:spcBef>
                <a:spcPts val="0"/>
              </a:spcBef>
              <a:spcAft>
                <a:spcPts val="0"/>
              </a:spcAft>
              <a:defRPr/>
            </a:pPr>
            <a:r>
              <a:rPr lang="fa-IR" sz="2600" dirty="0">
                <a:latin typeface="+mj-lt"/>
                <a:ea typeface="+mj-ea"/>
                <a:cs typeface="B Titr" pitchFamily="2" charset="-78"/>
              </a:rPr>
              <a:t>تعداد موارد قطعي </a:t>
            </a:r>
            <a:r>
              <a:rPr lang="en-US" sz="2600" dirty="0">
                <a:latin typeface="+mj-lt"/>
                <a:ea typeface="+mj-ea"/>
                <a:cs typeface="B Titr" pitchFamily="2" charset="-78"/>
              </a:rPr>
              <a:t>CCHF</a:t>
            </a:r>
            <a:r>
              <a:rPr lang="fa-IR" sz="2600" dirty="0">
                <a:latin typeface="+mj-lt"/>
                <a:ea typeface="+mj-ea"/>
                <a:cs typeface="B Titr" pitchFamily="2" charset="-78"/>
              </a:rPr>
              <a:t> به تفکيک شغل - 1390</a:t>
            </a:r>
            <a:endParaRPr lang="en-US" sz="2600" dirty="0">
              <a:latin typeface="+mj-lt"/>
              <a:ea typeface="+mj-ea"/>
              <a:cs typeface="B Titr" pitchFamily="2" charset="-78"/>
            </a:endParaRPr>
          </a:p>
        </p:txBody>
      </p:sp>
    </p:spTree>
    <p:extLst>
      <p:ext uri="{BB962C8B-B14F-4D97-AF65-F5344CB8AC3E}">
        <p14:creationId xmlns:p14="http://schemas.microsoft.com/office/powerpoint/2010/main" val="17705203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3" descr="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608138"/>
            <a:ext cx="7086600" cy="5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48000" y="-76200"/>
            <a:ext cx="6019800" cy="1615827"/>
          </a:xfrm>
          <a:prstGeom prst="rect">
            <a:avLst/>
          </a:prstGeom>
        </p:spPr>
        <p:txBody>
          <a:bodyPr wrap="square">
            <a:spAutoFit/>
          </a:bodyPr>
          <a:lstStyle/>
          <a:p>
            <a:pPr algn="just" rtl="1">
              <a:lnSpc>
                <a:spcPct val="150000"/>
              </a:lnSpc>
              <a:buFontTx/>
              <a:buNone/>
            </a:pPr>
            <a:r>
              <a:rPr lang="ar-SA" sz="6600" b="1" dirty="0" smtClean="0">
                <a:latin typeface="Mitra" pitchFamily="2" charset="-78"/>
                <a:cs typeface="B Titr" pitchFamily="2" charset="-78"/>
              </a:rPr>
              <a:t>علائم باليني</a:t>
            </a:r>
            <a:r>
              <a:rPr lang="fa-IR" sz="6600" b="1" dirty="0" smtClean="0">
                <a:latin typeface="Mitra" pitchFamily="2" charset="-78"/>
                <a:cs typeface="B Titr" pitchFamily="2" charset="-78"/>
              </a:rPr>
              <a:t> :</a:t>
            </a:r>
            <a:endParaRPr lang="en-US" sz="6600" b="1" dirty="0" smtClean="0">
              <a:latin typeface="Mitra" pitchFamily="2" charset="-78"/>
              <a:cs typeface="B Titr" pitchFamily="2" charset="-78"/>
            </a:endParaRPr>
          </a:p>
        </p:txBody>
      </p:sp>
    </p:spTree>
    <p:extLst>
      <p:ext uri="{BB962C8B-B14F-4D97-AF65-F5344CB8AC3E}">
        <p14:creationId xmlns:p14="http://schemas.microsoft.com/office/powerpoint/2010/main" val="20590924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idx="1"/>
          </p:nvPr>
        </p:nvSpPr>
        <p:spPr>
          <a:xfrm>
            <a:off x="457200" y="381000"/>
            <a:ext cx="8229600" cy="6096000"/>
          </a:xfrm>
        </p:spPr>
        <p:txBody>
          <a:bodyPr>
            <a:normAutofit fontScale="92500" lnSpcReduction="20000"/>
          </a:bodyPr>
          <a:lstStyle/>
          <a:p>
            <a:pPr algn="just" rtl="1">
              <a:lnSpc>
                <a:spcPct val="150000"/>
              </a:lnSpc>
              <a:buFontTx/>
              <a:buNone/>
            </a:pPr>
            <a:r>
              <a:rPr lang="fa-IR" sz="3000" b="1" i="1" dirty="0" smtClean="0">
                <a:latin typeface="Arial" pitchFamily="34" charset="0"/>
                <a:cs typeface="B Titr" pitchFamily="2" charset="-78"/>
              </a:rPr>
              <a:t>          </a:t>
            </a:r>
            <a:r>
              <a:rPr lang="ar-SA" sz="3000" b="1" i="1" dirty="0" smtClean="0">
                <a:latin typeface="Arial" pitchFamily="34" charset="0"/>
                <a:cs typeface="B Titr" pitchFamily="2" charset="-78"/>
              </a:rPr>
              <a:t>شروع</a:t>
            </a:r>
            <a:r>
              <a:rPr lang="en-US" sz="3000" b="1" i="1" dirty="0" smtClean="0">
                <a:latin typeface="Arial" pitchFamily="34" charset="0"/>
                <a:cs typeface="B Titr" pitchFamily="2" charset="-78"/>
              </a:rPr>
              <a:t> </a:t>
            </a:r>
            <a:r>
              <a:rPr lang="ar-SA" sz="3000" b="1" i="1" dirty="0" smtClean="0">
                <a:latin typeface="Arial" pitchFamily="34" charset="0"/>
                <a:cs typeface="B Titr" pitchFamily="2" charset="-78"/>
              </a:rPr>
              <a:t>ناگهاني ،</a:t>
            </a:r>
            <a:endParaRPr lang="fa-IR" sz="3000" b="1" i="1" dirty="0" smtClean="0">
              <a:latin typeface="Arial" pitchFamily="34" charset="0"/>
              <a:cs typeface="B Titr" pitchFamily="2" charset="-78"/>
            </a:endParaRPr>
          </a:p>
          <a:p>
            <a:pPr algn="r" rtl="1">
              <a:lnSpc>
                <a:spcPct val="150000"/>
              </a:lnSpc>
              <a:buFontTx/>
              <a:buNone/>
            </a:pPr>
            <a:r>
              <a:rPr lang="en-US" sz="3000" b="1" i="1" dirty="0" smtClean="0">
                <a:latin typeface="Arial" pitchFamily="34" charset="0"/>
                <a:cs typeface="B Titr" pitchFamily="2" charset="-78"/>
              </a:rPr>
              <a:t>       </a:t>
            </a:r>
            <a:r>
              <a:rPr lang="ar-SA" sz="3000" b="1" i="1" dirty="0" smtClean="0">
                <a:latin typeface="Arial" pitchFamily="34" charset="0"/>
                <a:cs typeface="B Titr" pitchFamily="2" charset="-78"/>
              </a:rPr>
              <a:t> تب</a:t>
            </a:r>
            <a:r>
              <a:rPr lang="en-US" sz="3000" b="1" i="1" dirty="0" smtClean="0">
                <a:latin typeface="Arial" pitchFamily="34" charset="0"/>
                <a:cs typeface="B Titr" pitchFamily="2" charset="-78"/>
              </a:rPr>
              <a:t> ، </a:t>
            </a:r>
            <a:endParaRPr lang="fa-IR" sz="3000" b="1" i="1" dirty="0" smtClean="0">
              <a:latin typeface="Arial" pitchFamily="34" charset="0"/>
              <a:cs typeface="B Titr" pitchFamily="2" charset="-78"/>
            </a:endParaRPr>
          </a:p>
          <a:p>
            <a:pPr algn="r" rtl="1">
              <a:lnSpc>
                <a:spcPct val="150000"/>
              </a:lnSpc>
              <a:buFontTx/>
              <a:buNone/>
            </a:pPr>
            <a:r>
              <a:rPr lang="en-US" sz="3000" b="1" i="1" dirty="0" smtClean="0">
                <a:latin typeface="Arial" pitchFamily="34" charset="0"/>
                <a:cs typeface="B Titr" pitchFamily="2" charset="-78"/>
              </a:rPr>
              <a:t>       </a:t>
            </a:r>
            <a:r>
              <a:rPr lang="ar-SA" sz="3000" b="1" i="1" dirty="0" smtClean="0">
                <a:latin typeface="Arial" pitchFamily="34" charset="0"/>
                <a:cs typeface="B Titr" pitchFamily="2" charset="-78"/>
              </a:rPr>
              <a:t>درد عضلاني ، </a:t>
            </a:r>
            <a:endParaRPr lang="fa-IR" sz="3000" b="1" i="1" dirty="0" smtClean="0">
              <a:latin typeface="Arial" pitchFamily="34" charset="0"/>
              <a:cs typeface="B Titr" pitchFamily="2" charset="-78"/>
            </a:endParaRPr>
          </a:p>
          <a:p>
            <a:pPr algn="r" rtl="1">
              <a:lnSpc>
                <a:spcPct val="150000"/>
              </a:lnSpc>
              <a:buFontTx/>
              <a:buNone/>
            </a:pPr>
            <a:r>
              <a:rPr lang="en-US" sz="3000" b="1" i="1" dirty="0" smtClean="0">
                <a:latin typeface="Arial" pitchFamily="34" charset="0"/>
                <a:cs typeface="B Titr" pitchFamily="2" charset="-78"/>
              </a:rPr>
              <a:t>       </a:t>
            </a:r>
            <a:r>
              <a:rPr lang="ar-SA" sz="3000" b="1" i="1" dirty="0" smtClean="0">
                <a:latin typeface="Arial" pitchFamily="34" charset="0"/>
                <a:cs typeface="B Titr" pitchFamily="2" charset="-78"/>
              </a:rPr>
              <a:t>ضعف شديد</a:t>
            </a:r>
            <a:r>
              <a:rPr lang="en-US" sz="3000" b="1" i="1" dirty="0" smtClean="0">
                <a:latin typeface="Arial" pitchFamily="34" charset="0"/>
                <a:cs typeface="B Titr" pitchFamily="2" charset="-78"/>
              </a:rPr>
              <a:t> ، </a:t>
            </a:r>
            <a:endParaRPr lang="fa-IR" sz="3000" b="1" i="1" dirty="0" smtClean="0">
              <a:latin typeface="Arial" pitchFamily="34" charset="0"/>
              <a:cs typeface="B Titr" pitchFamily="2" charset="-78"/>
            </a:endParaRPr>
          </a:p>
          <a:p>
            <a:pPr algn="r" rtl="1">
              <a:lnSpc>
                <a:spcPct val="150000"/>
              </a:lnSpc>
              <a:buFontTx/>
              <a:buNone/>
            </a:pPr>
            <a:r>
              <a:rPr lang="en-US" sz="3000" b="1" i="1" dirty="0" smtClean="0">
                <a:latin typeface="Arial" pitchFamily="34" charset="0"/>
                <a:cs typeface="B Titr" pitchFamily="2" charset="-78"/>
              </a:rPr>
              <a:t>       </a:t>
            </a:r>
            <a:r>
              <a:rPr lang="ar-SA" sz="3000" b="1" i="1" dirty="0" smtClean="0">
                <a:latin typeface="Arial" pitchFamily="34" charset="0"/>
                <a:cs typeface="B Titr" pitchFamily="2" charset="-78"/>
              </a:rPr>
              <a:t>سردرد شديد</a:t>
            </a:r>
            <a:r>
              <a:rPr lang="fa-IR" sz="3000" b="1" i="1" dirty="0" smtClean="0">
                <a:latin typeface="Arial" pitchFamily="34" charset="0"/>
                <a:cs typeface="B Titr" pitchFamily="2" charset="-78"/>
              </a:rPr>
              <a:t> </a:t>
            </a:r>
            <a:r>
              <a:rPr lang="en-US" sz="3000" b="1" i="1" dirty="0" smtClean="0">
                <a:latin typeface="Arial" pitchFamily="34" charset="0"/>
                <a:cs typeface="B Titr" pitchFamily="2" charset="-78"/>
              </a:rPr>
              <a:t>،</a:t>
            </a:r>
          </a:p>
          <a:p>
            <a:pPr algn="r" rtl="1">
              <a:lnSpc>
                <a:spcPct val="150000"/>
              </a:lnSpc>
              <a:buFontTx/>
              <a:buNone/>
            </a:pPr>
            <a:r>
              <a:rPr lang="en-US" sz="3000" b="1" i="1" dirty="0" smtClean="0">
                <a:latin typeface="Arial" pitchFamily="34" charset="0"/>
                <a:cs typeface="B Titr" pitchFamily="2" charset="-78"/>
              </a:rPr>
              <a:t> </a:t>
            </a:r>
            <a:r>
              <a:rPr lang="fa-IR" sz="3000" b="1" i="1" dirty="0" smtClean="0">
                <a:latin typeface="Arial" pitchFamily="34" charset="0"/>
                <a:cs typeface="B Titr" pitchFamily="2" charset="-78"/>
              </a:rPr>
              <a:t> </a:t>
            </a:r>
            <a:r>
              <a:rPr lang="en-US" sz="3000" b="1" i="1" dirty="0" smtClean="0">
                <a:latin typeface="Arial" pitchFamily="34" charset="0"/>
                <a:cs typeface="B Titr" pitchFamily="2" charset="-78"/>
              </a:rPr>
              <a:t>  </a:t>
            </a:r>
            <a:r>
              <a:rPr lang="fa-IR" sz="3000" b="1" i="1" dirty="0" smtClean="0">
                <a:latin typeface="Arial" pitchFamily="34" charset="0"/>
                <a:cs typeface="B Titr" pitchFamily="2" charset="-78"/>
              </a:rPr>
              <a:t> </a:t>
            </a:r>
            <a:r>
              <a:rPr lang="en-US" sz="3000" b="1" i="1" dirty="0" smtClean="0">
                <a:latin typeface="Arial" pitchFamily="34" charset="0"/>
                <a:cs typeface="B Titr" pitchFamily="2" charset="-78"/>
              </a:rPr>
              <a:t>   </a:t>
            </a:r>
            <a:r>
              <a:rPr lang="ar-SA" sz="3000" b="1" i="1" dirty="0" smtClean="0">
                <a:latin typeface="Arial" pitchFamily="34" charset="0"/>
                <a:cs typeface="B Titr" pitchFamily="2" charset="-78"/>
              </a:rPr>
              <a:t>گيجي و ترس از نور</a:t>
            </a:r>
            <a:r>
              <a:rPr lang="en-US" sz="3000" b="1" i="1" dirty="0" smtClean="0">
                <a:latin typeface="Arial" pitchFamily="34" charset="0"/>
                <a:cs typeface="B Titr" pitchFamily="2" charset="-78"/>
              </a:rPr>
              <a:t> ،</a:t>
            </a:r>
            <a:endParaRPr lang="fa-IR" sz="3000" b="1" i="1" dirty="0" smtClean="0">
              <a:latin typeface="Arial" pitchFamily="34" charset="0"/>
              <a:cs typeface="B Titr" pitchFamily="2" charset="-78"/>
            </a:endParaRPr>
          </a:p>
          <a:p>
            <a:pPr algn="r" rtl="1">
              <a:lnSpc>
                <a:spcPct val="150000"/>
              </a:lnSpc>
              <a:buFontTx/>
              <a:buNone/>
            </a:pPr>
            <a:r>
              <a:rPr lang="en-US" sz="3000" b="1" i="1" dirty="0" smtClean="0">
                <a:latin typeface="Arial" pitchFamily="34" charset="0"/>
                <a:cs typeface="B Titr" pitchFamily="2" charset="-78"/>
              </a:rPr>
              <a:t> </a:t>
            </a:r>
            <a:r>
              <a:rPr lang="fa-IR" sz="3000" b="1" i="1" dirty="0" smtClean="0">
                <a:latin typeface="Arial" pitchFamily="34" charset="0"/>
                <a:cs typeface="B Titr" pitchFamily="2" charset="-78"/>
              </a:rPr>
              <a:t> </a:t>
            </a:r>
            <a:r>
              <a:rPr lang="en-US" sz="3000" b="1" i="1" dirty="0" smtClean="0">
                <a:latin typeface="Arial" pitchFamily="34" charset="0"/>
                <a:cs typeface="B Titr" pitchFamily="2" charset="-78"/>
              </a:rPr>
              <a:t>      </a:t>
            </a:r>
            <a:r>
              <a:rPr lang="ar-SA" sz="3000" b="1" i="1" dirty="0" smtClean="0">
                <a:latin typeface="Arial" pitchFamily="34" charset="0"/>
                <a:cs typeface="B Titr" pitchFamily="2" charset="-78"/>
              </a:rPr>
              <a:t>افزايش تحريك پذيري</a:t>
            </a:r>
            <a:r>
              <a:rPr lang="en-US" sz="3000" b="1" i="1" dirty="0" smtClean="0">
                <a:latin typeface="Arial" pitchFamily="34" charset="0"/>
                <a:cs typeface="B Titr" pitchFamily="2" charset="-78"/>
              </a:rPr>
              <a:t> ، </a:t>
            </a:r>
            <a:endParaRPr lang="fa-IR" sz="3000" b="1" i="1" dirty="0" smtClean="0">
              <a:latin typeface="Arial" pitchFamily="34" charset="0"/>
              <a:cs typeface="B Titr" pitchFamily="2" charset="-78"/>
            </a:endParaRPr>
          </a:p>
          <a:p>
            <a:pPr algn="r" rtl="1">
              <a:lnSpc>
                <a:spcPct val="150000"/>
              </a:lnSpc>
              <a:buFontTx/>
              <a:buNone/>
            </a:pPr>
            <a:r>
              <a:rPr lang="en-US" sz="3000" b="1" i="1" dirty="0" smtClean="0">
                <a:latin typeface="Arial" pitchFamily="34" charset="0"/>
                <a:cs typeface="B Titr" pitchFamily="2" charset="-78"/>
              </a:rPr>
              <a:t> </a:t>
            </a:r>
            <a:r>
              <a:rPr lang="fa-IR" sz="3000" b="1" i="1" dirty="0" smtClean="0">
                <a:latin typeface="Arial" pitchFamily="34" charset="0"/>
                <a:cs typeface="B Titr" pitchFamily="2" charset="-78"/>
              </a:rPr>
              <a:t> </a:t>
            </a:r>
            <a:r>
              <a:rPr lang="en-US" sz="3000" b="1" i="1" dirty="0" smtClean="0">
                <a:latin typeface="Arial" pitchFamily="34" charset="0"/>
                <a:cs typeface="B Titr" pitchFamily="2" charset="-78"/>
              </a:rPr>
              <a:t>      </a:t>
            </a:r>
            <a:r>
              <a:rPr lang="ar-SA" sz="3000" b="1" i="1" dirty="0" smtClean="0">
                <a:latin typeface="Arial" pitchFamily="34" charset="0"/>
                <a:cs typeface="B Titr" pitchFamily="2" charset="-78"/>
              </a:rPr>
              <a:t>درد قفسه سينه ي</a:t>
            </a:r>
            <a:r>
              <a:rPr lang="fa-IR" sz="3000" b="1" i="1" dirty="0" smtClean="0">
                <a:latin typeface="Arial" pitchFamily="34" charset="0"/>
                <a:cs typeface="B Titr" pitchFamily="2" charset="-78"/>
              </a:rPr>
              <a:t>ا</a:t>
            </a:r>
            <a:r>
              <a:rPr lang="en-US" sz="3000" b="1" i="1" dirty="0" smtClean="0">
                <a:latin typeface="Arial" pitchFamily="34" charset="0"/>
                <a:cs typeface="B Titr" pitchFamily="2" charset="-78"/>
              </a:rPr>
              <a:t> </a:t>
            </a:r>
            <a:r>
              <a:rPr lang="ar-SA" sz="3000" b="1" i="1" dirty="0" smtClean="0">
                <a:latin typeface="Arial" pitchFamily="34" charset="0"/>
                <a:cs typeface="B Titr" pitchFamily="2" charset="-78"/>
              </a:rPr>
              <a:t>شكم </a:t>
            </a:r>
            <a:endParaRPr lang="fa-IR" sz="3000" b="1" i="1" dirty="0" smtClean="0">
              <a:latin typeface="Arial" pitchFamily="34" charset="0"/>
              <a:cs typeface="B Titr" pitchFamily="2" charset="-78"/>
            </a:endParaRPr>
          </a:p>
          <a:p>
            <a:pPr algn="r" rtl="1">
              <a:lnSpc>
                <a:spcPct val="150000"/>
              </a:lnSpc>
              <a:buFontTx/>
              <a:buNone/>
            </a:pPr>
            <a:r>
              <a:rPr lang="fa-IR" sz="3000" b="1" i="1" dirty="0" smtClean="0">
                <a:latin typeface="Arial" pitchFamily="34" charset="0"/>
                <a:cs typeface="B Titr" pitchFamily="2" charset="-78"/>
              </a:rPr>
              <a:t>   </a:t>
            </a:r>
            <a:r>
              <a:rPr lang="en-US" sz="3000" b="1" i="1" dirty="0" smtClean="0">
                <a:latin typeface="Arial" pitchFamily="34" charset="0"/>
                <a:cs typeface="B Titr" pitchFamily="2" charset="-78"/>
              </a:rPr>
              <a:t>      </a:t>
            </a:r>
            <a:r>
              <a:rPr lang="ar-SA" sz="3000" b="1" i="1" dirty="0" smtClean="0">
                <a:latin typeface="Arial" pitchFamily="34" charset="0"/>
                <a:cs typeface="B Titr" pitchFamily="2" charset="-78"/>
              </a:rPr>
              <a:t> بي اشتهايي</a:t>
            </a:r>
            <a:r>
              <a:rPr lang="en-US" sz="3000" b="1" i="1" dirty="0" smtClean="0">
                <a:latin typeface="Arial" pitchFamily="34" charset="0"/>
                <a:cs typeface="B Titr" pitchFamily="2" charset="-78"/>
              </a:rPr>
              <a:t> ، </a:t>
            </a:r>
            <a:r>
              <a:rPr lang="ar-SA" sz="3000" b="1" i="1" dirty="0" smtClean="0">
                <a:latin typeface="Arial" pitchFamily="34" charset="0"/>
                <a:cs typeface="B Titr" pitchFamily="2" charset="-78"/>
              </a:rPr>
              <a:t>تهوع و استفراغ</a:t>
            </a:r>
            <a:r>
              <a:rPr lang="en-US" sz="3000" b="1" i="1" dirty="0" smtClean="0">
                <a:latin typeface="Arial" pitchFamily="34" charset="0"/>
                <a:cs typeface="B Titr" pitchFamily="2" charset="-78"/>
              </a:rPr>
              <a:t> </a:t>
            </a:r>
            <a:endParaRPr lang="en-US" sz="3000" b="1" i="1" dirty="0" smtClean="0">
              <a:latin typeface="Lotus" pitchFamily="2" charset="-78"/>
              <a:cs typeface="B Titr" pitchFamily="2" charset="-78"/>
            </a:endParaRPr>
          </a:p>
          <a:p>
            <a:pPr algn="ctr" rtl="1">
              <a:buFontTx/>
              <a:buNone/>
            </a:pPr>
            <a:endParaRPr lang="en-US" sz="2400" b="1" i="1" dirty="0" smtClean="0">
              <a:latin typeface="Lotus" pitchFamily="2" charset="-78"/>
              <a:cs typeface="Lotus" pitchFamily="2" charset="-78"/>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44242"/>
            <a:ext cx="3962400" cy="361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94333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274638"/>
            <a:ext cx="8629651" cy="53689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normAutofit/>
          </a:bodyPr>
          <a:lstStyle/>
          <a:p>
            <a:pPr algn="justLow" rtl="1" eaLnBrk="1" fontAlgn="auto" hangingPunct="1">
              <a:spcAft>
                <a:spcPts val="0"/>
              </a:spcAft>
              <a:defRPr/>
            </a:pPr>
            <a:r>
              <a:rPr lang="fa-IR" sz="3200" dirty="0" smtClean="0">
                <a:cs typeface="B Titr" pitchFamily="2" charset="-78"/>
              </a:rPr>
              <a:t>در طول تاریخ بشر به اشکال مختلف با انواع حیوانات ارتباط داشته است.                                                                                 .</a:t>
            </a:r>
            <a:br>
              <a:rPr lang="fa-IR" sz="3200" dirty="0" smtClean="0">
                <a:cs typeface="B Titr" pitchFamily="2" charset="-78"/>
              </a:rPr>
            </a:br>
            <a:r>
              <a:rPr lang="fa-IR" sz="3200" dirty="0" smtClean="0">
                <a:cs typeface="B Titr" pitchFamily="2" charset="-78"/>
              </a:rPr>
              <a:t>این وابستگی در استفاده از حیوانات ، به عنوان وسیله کار،حمل ونقل،منبع غذایی و</a:t>
            </a:r>
            <a:r>
              <a:rPr lang="en-US" sz="3200" dirty="0" smtClean="0">
                <a:cs typeface="B Titr" pitchFamily="2" charset="-78"/>
              </a:rPr>
              <a:t> </a:t>
            </a:r>
            <a:r>
              <a:rPr lang="fa-IR" sz="3200" dirty="0" smtClean="0">
                <a:cs typeface="B Titr" pitchFamily="2" charset="-78"/>
              </a:rPr>
              <a:t>یار ومونس تجلی مي يابد  . </a:t>
            </a:r>
            <a:br>
              <a:rPr lang="fa-IR" sz="3200" dirty="0" smtClean="0">
                <a:cs typeface="B Titr" pitchFamily="2" charset="-78"/>
              </a:rPr>
            </a:br>
            <a:r>
              <a:rPr lang="fa-IR" sz="3200" dirty="0" smtClean="0">
                <a:cs typeface="B Titr" pitchFamily="2" charset="-78"/>
              </a:rPr>
              <a:t>در این رابطه انواع بی شمار حیوانات منشا بسیاری از بیماری ها ی منتقله با راه های مختلف ازجمله تماس مستقیم یا آلودگی آب و مواد غذایی به انسان بوده اند</a:t>
            </a:r>
            <a:r>
              <a:rPr lang="fa-IR" sz="3200" b="1" dirty="0" smtClean="0">
                <a:cs typeface="B Titr" pitchFamily="2" charset="-78"/>
              </a:rPr>
              <a:t>;</a:t>
            </a:r>
            <a:endParaRPr lang="en-US" sz="3200" b="1" dirty="0" smtClean="0">
              <a:cs typeface="B Titr" pitchFamily="2" charset="-78"/>
            </a:endParaRPr>
          </a:p>
        </p:txBody>
      </p:sp>
      <p:pic>
        <p:nvPicPr>
          <p:cNvPr id="4" name="Picture 3" descr="zoonoses.jpg"/>
          <p:cNvPicPr>
            <a:picLocks noChangeAspect="1"/>
          </p:cNvPicPr>
          <p:nvPr/>
        </p:nvPicPr>
        <p:blipFill>
          <a:blip r:embed="rId2" cstate="print"/>
          <a:stretch>
            <a:fillRect/>
          </a:stretch>
        </p:blipFill>
        <p:spPr>
          <a:xfrm>
            <a:off x="152400" y="3962400"/>
            <a:ext cx="3810000" cy="2556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62000" y="76200"/>
            <a:ext cx="8001000" cy="5715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buFontTx/>
              <a:buNone/>
            </a:pPr>
            <a:endParaRPr lang="en-US" sz="3000" b="1" dirty="0" smtClean="0">
              <a:latin typeface="Mitra" pitchFamily="2" charset="-78"/>
              <a:cs typeface="Mitra" pitchFamily="2" charset="-78"/>
            </a:endParaRPr>
          </a:p>
          <a:p>
            <a:pPr algn="r" rtl="1">
              <a:buFontTx/>
              <a:buNone/>
            </a:pPr>
            <a:r>
              <a:rPr lang="fa-IR" sz="6600" b="1" dirty="0" smtClean="0">
                <a:latin typeface="Mitra" pitchFamily="2" charset="-78"/>
                <a:cs typeface="B Titr" pitchFamily="2" charset="-78"/>
              </a:rPr>
              <a:t>مراحل بیماری </a:t>
            </a:r>
            <a:r>
              <a:rPr lang="ar-SA" sz="6600" b="1" dirty="0" smtClean="0">
                <a:latin typeface="Mitra" pitchFamily="2" charset="-78"/>
                <a:cs typeface="B Titr" pitchFamily="2" charset="-78"/>
              </a:rPr>
              <a:t>:</a:t>
            </a:r>
            <a:endParaRPr lang="fa-IR" sz="6600" b="1" dirty="0" smtClean="0">
              <a:latin typeface="Mitra" pitchFamily="2" charset="-78"/>
              <a:cs typeface="B Titr" pitchFamily="2" charset="-78"/>
            </a:endParaRPr>
          </a:p>
          <a:p>
            <a:pPr algn="r" rtl="1">
              <a:buFontTx/>
              <a:buNone/>
            </a:pPr>
            <a:endParaRPr lang="ar-SA" sz="2400" b="1" dirty="0" smtClean="0">
              <a:latin typeface="Mitra" pitchFamily="2" charset="-78"/>
              <a:cs typeface="Mitra" pitchFamily="2" charset="-78"/>
            </a:endParaRPr>
          </a:p>
          <a:p>
            <a:pPr algn="r" rtl="1">
              <a:buFontTx/>
              <a:buNone/>
            </a:pPr>
            <a:r>
              <a:rPr lang="ar-SA" sz="4400" b="1" dirty="0" smtClean="0">
                <a:solidFill>
                  <a:srgbClr val="FF0000"/>
                </a:solidFill>
                <a:latin typeface="Mitra" pitchFamily="2" charset="-78"/>
                <a:cs typeface="Mitra" pitchFamily="2" charset="-78"/>
              </a:rPr>
              <a:t>1- دوره كمون :</a:t>
            </a:r>
            <a:endParaRPr lang="fa-IR" sz="4400" b="1" dirty="0" smtClean="0">
              <a:solidFill>
                <a:srgbClr val="FF0000"/>
              </a:solidFill>
              <a:latin typeface="Mitra" pitchFamily="2" charset="-78"/>
              <a:cs typeface="Mitra" pitchFamily="2" charset="-78"/>
            </a:endParaRPr>
          </a:p>
          <a:p>
            <a:pPr algn="r" rtl="1">
              <a:buFontTx/>
              <a:buNone/>
            </a:pPr>
            <a:r>
              <a:rPr lang="ar-SA" sz="3000" b="1" dirty="0" smtClean="0">
                <a:latin typeface="Mitra" pitchFamily="2" charset="-78"/>
                <a:cs typeface="Mitra" pitchFamily="2" charset="-78"/>
              </a:rPr>
              <a:t>	</a:t>
            </a:r>
            <a:r>
              <a:rPr lang="fa-IR" sz="3000" b="1" dirty="0" smtClean="0">
                <a:latin typeface="Mitra" pitchFamily="2" charset="-78"/>
                <a:cs typeface="Mitra" pitchFamily="2" charset="-78"/>
              </a:rPr>
              <a:t>  </a:t>
            </a:r>
            <a:r>
              <a:rPr lang="ar-SA" sz="3000" b="1" dirty="0" smtClean="0">
                <a:latin typeface="Mitra" pitchFamily="2" charset="-78"/>
                <a:cs typeface="Mitra" pitchFamily="2" charset="-78"/>
              </a:rPr>
              <a:t>پس از گزش كنه</a:t>
            </a:r>
            <a:r>
              <a:rPr lang="fa-IR" sz="3000" b="1" dirty="0" smtClean="0">
                <a:latin typeface="Mitra" pitchFamily="2" charset="-78"/>
                <a:cs typeface="Mitra" pitchFamily="2" charset="-78"/>
              </a:rPr>
              <a:t> </a:t>
            </a:r>
            <a:r>
              <a:rPr lang="ar-SA" sz="3000" b="1" dirty="0" smtClean="0">
                <a:latin typeface="Mitra" pitchFamily="2" charset="-78"/>
                <a:cs typeface="Mitra" pitchFamily="2" charset="-78"/>
              </a:rPr>
              <a:t>1 تا 3 روز 	   </a:t>
            </a:r>
          </a:p>
          <a:p>
            <a:pPr algn="ctr" rtl="1">
              <a:buFontTx/>
              <a:buNone/>
            </a:pPr>
            <a:r>
              <a:rPr lang="ar-SA" sz="3000" b="1" dirty="0" smtClean="0">
                <a:latin typeface="Mitra" pitchFamily="2" charset="-78"/>
                <a:cs typeface="Mitra" pitchFamily="2" charset="-78"/>
              </a:rPr>
              <a:t>       </a:t>
            </a:r>
            <a:r>
              <a:rPr lang="fa-IR" sz="3000" b="1" dirty="0" smtClean="0">
                <a:latin typeface="Mitra" pitchFamily="2" charset="-78"/>
                <a:cs typeface="Mitra" pitchFamily="2" charset="-78"/>
              </a:rPr>
              <a:t>                              </a:t>
            </a:r>
            <a:r>
              <a:rPr lang="ar-SA" sz="3000" b="1" dirty="0" smtClean="0">
                <a:latin typeface="Mitra" pitchFamily="2" charset="-78"/>
                <a:cs typeface="Mitra" pitchFamily="2" charset="-78"/>
              </a:rPr>
              <a:t>حداكثر9 روز </a:t>
            </a:r>
          </a:p>
          <a:p>
            <a:pPr algn="r" rtl="1">
              <a:buFontTx/>
              <a:buNone/>
            </a:pPr>
            <a:r>
              <a:rPr lang="ar-SA" sz="3000" b="1" dirty="0" smtClean="0">
                <a:latin typeface="Mitra" pitchFamily="2" charset="-78"/>
                <a:cs typeface="Mitra" pitchFamily="2" charset="-78"/>
              </a:rPr>
              <a:t>    </a:t>
            </a:r>
            <a:r>
              <a:rPr lang="fa-IR" sz="3000" b="1" dirty="0" smtClean="0">
                <a:latin typeface="Mitra" pitchFamily="2" charset="-78"/>
                <a:cs typeface="Mitra" pitchFamily="2" charset="-78"/>
              </a:rPr>
              <a:t> </a:t>
            </a:r>
            <a:r>
              <a:rPr lang="ar-SA" sz="3000" b="1" dirty="0" smtClean="0">
                <a:latin typeface="Mitra" pitchFamily="2" charset="-78"/>
                <a:cs typeface="Mitra" pitchFamily="2" charset="-78"/>
              </a:rPr>
              <a:t> تماس با بافتها يا خون آلوده</a:t>
            </a:r>
            <a:r>
              <a:rPr lang="fa-IR" sz="3000" b="1" dirty="0">
                <a:latin typeface="Mitra" pitchFamily="2" charset="-78"/>
                <a:cs typeface="Mitra" pitchFamily="2" charset="-78"/>
              </a:rPr>
              <a:t> </a:t>
            </a:r>
            <a:r>
              <a:rPr lang="ar-SA" sz="3000" b="1" dirty="0" smtClean="0">
                <a:latin typeface="Mitra" pitchFamily="2" charset="-78"/>
                <a:cs typeface="Mitra" pitchFamily="2" charset="-78"/>
              </a:rPr>
              <a:t>5 تا 6 روز	   </a:t>
            </a:r>
          </a:p>
          <a:p>
            <a:pPr algn="ctr" rtl="1">
              <a:buFontTx/>
              <a:buNone/>
            </a:pPr>
            <a:r>
              <a:rPr lang="ar-SA" sz="3000" b="1" dirty="0" smtClean="0">
                <a:latin typeface="Mitra" pitchFamily="2" charset="-78"/>
                <a:cs typeface="Mitra" pitchFamily="2" charset="-78"/>
              </a:rPr>
              <a:t>      </a:t>
            </a:r>
            <a:r>
              <a:rPr lang="fa-IR" sz="3000" b="1" dirty="0" smtClean="0">
                <a:latin typeface="Mitra" pitchFamily="2" charset="-78"/>
                <a:cs typeface="Mitra" pitchFamily="2" charset="-78"/>
              </a:rPr>
              <a:t>                                   </a:t>
            </a:r>
            <a:r>
              <a:rPr lang="ar-SA" sz="3000" b="1" dirty="0" smtClean="0">
                <a:latin typeface="Mitra" pitchFamily="2" charset="-78"/>
                <a:cs typeface="Mitra" pitchFamily="2" charset="-78"/>
              </a:rPr>
              <a:t>حداكثر 13 روز</a:t>
            </a:r>
          </a:p>
          <a:p>
            <a:pPr algn="r" rtl="1">
              <a:buFontTx/>
              <a:buNone/>
            </a:pPr>
            <a:r>
              <a:rPr lang="ar-SA" sz="3000" b="1" dirty="0" smtClean="0">
                <a:latin typeface="Mitra" pitchFamily="2" charset="-78"/>
                <a:cs typeface="Mitra" pitchFamily="2" charset="-78"/>
              </a:rPr>
              <a:t>     </a:t>
            </a:r>
            <a:r>
              <a:rPr lang="fa-IR" sz="3000" b="1" dirty="0" smtClean="0">
                <a:latin typeface="Mitra" pitchFamily="2" charset="-78"/>
                <a:cs typeface="Mitra" pitchFamily="2" charset="-78"/>
              </a:rPr>
              <a:t> </a:t>
            </a:r>
            <a:r>
              <a:rPr lang="ar-SA" sz="3000" b="1" dirty="0" smtClean="0">
                <a:latin typeface="Mitra" pitchFamily="2" charset="-78"/>
                <a:cs typeface="Mitra" pitchFamily="2" charset="-78"/>
              </a:rPr>
              <a:t>بطور متوسط 1 تا 7 روز </a:t>
            </a:r>
          </a:p>
          <a:p>
            <a:pPr algn="r" rtl="1">
              <a:buFontTx/>
              <a:buNone/>
            </a:pPr>
            <a:endParaRPr lang="en-US" sz="3000" b="1" dirty="0" smtClean="0">
              <a:latin typeface="Mitra" pitchFamily="2" charset="-78"/>
              <a:cs typeface="Mitra" pitchFamily="2" charset="-78"/>
            </a:endParaRPr>
          </a:p>
          <a:p>
            <a:pPr algn="r" rtl="1">
              <a:buFontTx/>
              <a:buNone/>
            </a:pPr>
            <a:endParaRPr lang="en-US" sz="3000" b="1" dirty="0" smtClean="0">
              <a:latin typeface="Mitra" pitchFamily="2" charset="-78"/>
              <a:cs typeface="Mitra" pitchFamily="2" charset="-78"/>
            </a:endParaRPr>
          </a:p>
          <a:p>
            <a:pPr algn="ctr" rtl="1">
              <a:buFontTx/>
              <a:buNone/>
            </a:pPr>
            <a:endParaRPr lang="en-US" dirty="0" smtClean="0"/>
          </a:p>
        </p:txBody>
      </p:sp>
    </p:spTree>
    <p:extLst>
      <p:ext uri="{BB962C8B-B14F-4D97-AF65-F5344CB8AC3E}">
        <p14:creationId xmlns:p14="http://schemas.microsoft.com/office/powerpoint/2010/main" val="404082292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81000" y="609600"/>
            <a:ext cx="8382000" cy="571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a:buFontTx/>
              <a:buNone/>
            </a:pPr>
            <a:r>
              <a:rPr lang="ar-SA" sz="4400" b="1" dirty="0" smtClean="0">
                <a:solidFill>
                  <a:srgbClr val="FF0000"/>
                </a:solidFill>
                <a:latin typeface="Mitra" pitchFamily="2" charset="-78"/>
                <a:cs typeface="Mitra" pitchFamily="2" charset="-78"/>
              </a:rPr>
              <a:t>2- قبل از خونريزي :</a:t>
            </a:r>
            <a:endParaRPr lang="en-US" sz="4400" b="1" dirty="0" smtClean="0">
              <a:solidFill>
                <a:srgbClr val="FF0000"/>
              </a:solidFill>
              <a:latin typeface="Mitra" pitchFamily="2" charset="-78"/>
              <a:cs typeface="Mitra" pitchFamily="2" charset="-78"/>
            </a:endParaRPr>
          </a:p>
          <a:p>
            <a:pPr algn="justLow" rtl="1">
              <a:buFontTx/>
              <a:buNone/>
            </a:pPr>
            <a:r>
              <a:rPr lang="ar-SA" sz="2600" b="1" dirty="0" smtClean="0">
                <a:solidFill>
                  <a:srgbClr val="FF0000"/>
                </a:solidFill>
                <a:latin typeface="Mitra" pitchFamily="2" charset="-78"/>
                <a:cs typeface="Mitra" pitchFamily="2" charset="-78"/>
              </a:rPr>
              <a:t> </a:t>
            </a:r>
            <a:r>
              <a:rPr lang="ar-SA" sz="2600" b="1" dirty="0" smtClean="0">
                <a:latin typeface="Mitra" pitchFamily="2" charset="-78"/>
                <a:cs typeface="B Koodak" pitchFamily="2" charset="-78"/>
              </a:rPr>
              <a:t>شروع علائم ناگهاني ، سردرد شديد، تب ، لرز ، درد عضلاني (پشت و پاهها) ، گيجي ، درد و سفتي گردن </a:t>
            </a:r>
          </a:p>
          <a:p>
            <a:pPr algn="justLow" rtl="1">
              <a:buFontTx/>
              <a:buNone/>
            </a:pPr>
            <a:r>
              <a:rPr lang="ar-SA" sz="2600" b="1" dirty="0" smtClean="0">
                <a:latin typeface="Mitra" pitchFamily="2" charset="-78"/>
                <a:cs typeface="B Koodak" pitchFamily="2" charset="-78"/>
              </a:rPr>
              <a:t>     دردچشم، ترس از نور ، حالت تهوع ، استفراغ ، گلو درد </a:t>
            </a:r>
          </a:p>
          <a:p>
            <a:pPr algn="justLow" rtl="1">
              <a:buFontTx/>
              <a:buNone/>
            </a:pPr>
            <a:r>
              <a:rPr lang="ar-SA" sz="2600" b="1" dirty="0" smtClean="0">
                <a:latin typeface="Mitra" pitchFamily="2" charset="-78"/>
                <a:cs typeface="B Koodak" pitchFamily="2" charset="-78"/>
              </a:rPr>
              <a:t>     احتقان ملتحمه ، اسهال، درد شكم و بي اشتهايي، تورم و قرمزي صورت  گــردن و قفسه سينه، پرخوني حلق  </a:t>
            </a:r>
          </a:p>
          <a:p>
            <a:pPr algn="justLow" rtl="1">
              <a:buFontTx/>
              <a:buNone/>
            </a:pPr>
            <a:r>
              <a:rPr lang="ar-SA" sz="2600" b="1" dirty="0" smtClean="0">
                <a:latin typeface="Mitra" pitchFamily="2" charset="-78"/>
                <a:cs typeface="B Koodak" pitchFamily="2" charset="-78"/>
              </a:rPr>
              <a:t>     تب دائمي يا دوقله اي مي باشد . </a:t>
            </a:r>
          </a:p>
          <a:p>
            <a:pPr algn="justLow" rtl="1">
              <a:buFontTx/>
              <a:buNone/>
            </a:pPr>
            <a:r>
              <a:rPr lang="ar-SA" sz="2600" b="1" dirty="0" smtClean="0">
                <a:latin typeface="Mitra" pitchFamily="2" charset="-78"/>
                <a:cs typeface="B Koodak" pitchFamily="2" charset="-78"/>
              </a:rPr>
              <a:t>     گاهي يك دوره كوتاه بدون تب (12 تا 48 ساعت) اتفاق مي افتد.</a:t>
            </a:r>
          </a:p>
          <a:p>
            <a:pPr algn="justLow" rtl="1">
              <a:buFontTx/>
              <a:buNone/>
            </a:pPr>
            <a:r>
              <a:rPr lang="ar-SA" sz="2600" b="1" dirty="0" smtClean="0">
                <a:latin typeface="Mitra" pitchFamily="2" charset="-78"/>
                <a:cs typeface="B Koodak" pitchFamily="2" charset="-78"/>
              </a:rPr>
              <a:t>     كاهش ضربان قلب و كاهش فشـارخون </a:t>
            </a:r>
          </a:p>
          <a:p>
            <a:pPr algn="justLow" rtl="1">
              <a:buFontTx/>
              <a:buNone/>
            </a:pPr>
            <a:r>
              <a:rPr lang="ar-SA" sz="2600" b="1" dirty="0" smtClean="0">
                <a:latin typeface="Mitra" pitchFamily="2" charset="-78"/>
                <a:cs typeface="B Koodak" pitchFamily="2" charset="-78"/>
              </a:rPr>
              <a:t>     لكوپني ، كاهش پلاكتها و  بخصوص ترمبوسيتوپني شديد شايع است .</a:t>
            </a:r>
          </a:p>
          <a:p>
            <a:pPr algn="just" rtl="1">
              <a:buFontTx/>
              <a:buNone/>
            </a:pPr>
            <a:endParaRPr lang="en-US" sz="2600" b="1" dirty="0" smtClean="0">
              <a:latin typeface="Mitra" pitchFamily="2" charset="-78"/>
              <a:cs typeface="Mitra" pitchFamily="2" charset="-78"/>
            </a:endParaRPr>
          </a:p>
        </p:txBody>
      </p:sp>
    </p:spTree>
    <p:extLst>
      <p:ext uri="{BB962C8B-B14F-4D97-AF65-F5344CB8AC3E}">
        <p14:creationId xmlns:p14="http://schemas.microsoft.com/office/powerpoint/2010/main" val="313034247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228600"/>
            <a:ext cx="83820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a:buNone/>
            </a:pPr>
            <a:r>
              <a:rPr lang="ar-SA" sz="4400" b="1" dirty="0" smtClean="0">
                <a:solidFill>
                  <a:srgbClr val="FF0000"/>
                </a:solidFill>
                <a:latin typeface="Mitra" pitchFamily="2" charset="-78"/>
                <a:cs typeface="Mitra" pitchFamily="2" charset="-78"/>
              </a:rPr>
              <a:t> 3-   مرحله خونريزي دهنده : </a:t>
            </a:r>
          </a:p>
          <a:p>
            <a:pPr algn="just" rtl="1">
              <a:buFontTx/>
              <a:buNone/>
            </a:pPr>
            <a:r>
              <a:rPr lang="ar-SA" sz="2800" b="1" dirty="0" smtClean="0">
                <a:solidFill>
                  <a:srgbClr val="FF0000"/>
                </a:solidFill>
                <a:latin typeface="Mitra" pitchFamily="2" charset="-78"/>
                <a:cs typeface="Mitra" pitchFamily="2" charset="-78"/>
              </a:rPr>
              <a:t>        </a:t>
            </a:r>
            <a:r>
              <a:rPr lang="ar-SA" sz="2600" b="1" dirty="0">
                <a:solidFill>
                  <a:srgbClr val="FF0000"/>
                </a:solidFill>
                <a:latin typeface="Mitra" pitchFamily="2" charset="-78"/>
                <a:cs typeface="B Koodak" pitchFamily="2" charset="-78"/>
              </a:rPr>
              <a:t>در روز 3 تا 5 بيماري ( بطور متوسط روز 4 ) </a:t>
            </a:r>
          </a:p>
          <a:p>
            <a:pPr algn="r" rtl="1">
              <a:buFontTx/>
              <a:buNone/>
            </a:pPr>
            <a:r>
              <a:rPr lang="ar-SA" sz="2800" b="1" dirty="0" smtClean="0">
                <a:solidFill>
                  <a:srgbClr val="FFFF00"/>
                </a:solidFill>
                <a:latin typeface="Mitra" pitchFamily="2" charset="-78"/>
                <a:cs typeface="Mitra" pitchFamily="2" charset="-78"/>
              </a:rPr>
              <a:t>  </a:t>
            </a:r>
            <a:r>
              <a:rPr lang="ar-SA" sz="2600" b="1" dirty="0" smtClean="0">
                <a:latin typeface="Mitra" pitchFamily="2" charset="-78"/>
                <a:cs typeface="B Koodak" pitchFamily="2" charset="-78"/>
              </a:rPr>
              <a:t>(</a:t>
            </a:r>
            <a:r>
              <a:rPr lang="ar-SA" sz="2600" b="1" dirty="0">
                <a:latin typeface="Mitra" pitchFamily="2" charset="-78"/>
                <a:cs typeface="B Koodak" pitchFamily="2" charset="-78"/>
              </a:rPr>
              <a:t>1 </a:t>
            </a:r>
            <a:r>
              <a:rPr lang="ar-SA" sz="2600" b="1" dirty="0" smtClean="0">
                <a:latin typeface="Mitra" pitchFamily="2" charset="-78"/>
                <a:cs typeface="B Koodak" pitchFamily="2" charset="-78"/>
              </a:rPr>
              <a:t>تا10روز ) پتشي</a:t>
            </a:r>
            <a:r>
              <a:rPr lang="fa-IR" sz="2600" b="1" dirty="0" smtClean="0">
                <a:latin typeface="Mitra" pitchFamily="2" charset="-78"/>
                <a:cs typeface="B Koodak" pitchFamily="2" charset="-78"/>
              </a:rPr>
              <a:t>(لکه های ریز خونی)</a:t>
            </a:r>
            <a:r>
              <a:rPr lang="ar-SA" sz="2600" b="1" dirty="0" smtClean="0">
                <a:latin typeface="Mitra" pitchFamily="2" charset="-78"/>
                <a:cs typeface="B Koodak" pitchFamily="2" charset="-78"/>
              </a:rPr>
              <a:t> در مخاطها و  پوست </a:t>
            </a:r>
            <a:r>
              <a:rPr lang="ar-SA" sz="1200" b="1" dirty="0" smtClean="0">
                <a:latin typeface="Mitra" pitchFamily="2" charset="-78"/>
                <a:cs typeface="B Koodak" pitchFamily="2" charset="-78"/>
              </a:rPr>
              <a:t>( بخصوص</a:t>
            </a:r>
            <a:r>
              <a:rPr lang="fa-IR" sz="1200" b="1" dirty="0" smtClean="0">
                <a:latin typeface="Mitra" pitchFamily="2" charset="-78"/>
                <a:cs typeface="B Koodak" pitchFamily="2" charset="-78"/>
              </a:rPr>
              <a:t> </a:t>
            </a:r>
            <a:r>
              <a:rPr lang="ar-SA" sz="1200" b="1" dirty="0" smtClean="0">
                <a:latin typeface="Mitra" pitchFamily="2" charset="-78"/>
                <a:cs typeface="B Koodak" pitchFamily="2" charset="-78"/>
              </a:rPr>
              <a:t>نواحي چينها ) </a:t>
            </a:r>
            <a:endParaRPr lang="fa-IR" sz="1200" b="1" dirty="0" smtClean="0">
              <a:latin typeface="Mitra" pitchFamily="2" charset="-78"/>
              <a:cs typeface="B Koodak" pitchFamily="2" charset="-78"/>
            </a:endParaRPr>
          </a:p>
          <a:p>
            <a:pPr algn="r" rtl="1">
              <a:buFontTx/>
              <a:buNone/>
            </a:pPr>
            <a:r>
              <a:rPr lang="ar-SA" sz="2600" b="1" dirty="0" smtClean="0">
                <a:latin typeface="Mitra" pitchFamily="2" charset="-78"/>
                <a:cs typeface="B Koodak" pitchFamily="2" charset="-78"/>
              </a:rPr>
              <a:t>هماتوم </a:t>
            </a:r>
            <a:r>
              <a:rPr lang="fa-IR" sz="2600" b="1" dirty="0" smtClean="0">
                <a:latin typeface="Mitra" pitchFamily="2" charset="-78"/>
                <a:cs typeface="B Koodak" pitchFamily="2" charset="-78"/>
              </a:rPr>
              <a:t>(خونریزی های داخلی و زیر پوستی )</a:t>
            </a:r>
            <a:r>
              <a:rPr lang="ar-SA" sz="2600" b="1" dirty="0" smtClean="0">
                <a:latin typeface="Mitra" pitchFamily="2" charset="-78"/>
                <a:cs typeface="B Koodak" pitchFamily="2" charset="-78"/>
              </a:rPr>
              <a:t>،</a:t>
            </a:r>
            <a:endParaRPr lang="fa-IR" sz="2600" b="1" dirty="0" smtClean="0">
              <a:latin typeface="Mitra" pitchFamily="2" charset="-78"/>
              <a:cs typeface="B Koodak" pitchFamily="2" charset="-78"/>
            </a:endParaRPr>
          </a:p>
          <a:p>
            <a:pPr algn="r" rtl="1">
              <a:buFontTx/>
              <a:buNone/>
            </a:pPr>
            <a:r>
              <a:rPr lang="ar-SA" sz="2600" b="1" dirty="0" smtClean="0">
                <a:latin typeface="Mitra" pitchFamily="2" charset="-78"/>
                <a:cs typeface="B Koodak" pitchFamily="2" charset="-78"/>
              </a:rPr>
              <a:t>ملنا</a:t>
            </a:r>
            <a:r>
              <a:rPr lang="fa-IR" sz="2600" b="1" dirty="0" smtClean="0">
                <a:latin typeface="Mitra" pitchFamily="2" charset="-78"/>
                <a:cs typeface="B Koodak" pitchFamily="2" charset="-78"/>
              </a:rPr>
              <a:t>(وجود خون در مدفوع )</a:t>
            </a:r>
            <a:r>
              <a:rPr lang="ar-SA" sz="2600" b="1" dirty="0" smtClean="0">
                <a:latin typeface="Mitra" pitchFamily="2" charset="-78"/>
                <a:cs typeface="B Koodak" pitchFamily="2" charset="-78"/>
              </a:rPr>
              <a:t>، </a:t>
            </a:r>
            <a:endParaRPr lang="fa-IR" sz="2600" b="1" dirty="0" smtClean="0">
              <a:latin typeface="Mitra" pitchFamily="2" charset="-78"/>
              <a:cs typeface="B Koodak" pitchFamily="2" charset="-78"/>
            </a:endParaRPr>
          </a:p>
          <a:p>
            <a:pPr algn="r" rtl="1">
              <a:buFontTx/>
              <a:buNone/>
            </a:pPr>
            <a:r>
              <a:rPr lang="ar-SA" sz="2600" b="1" dirty="0" smtClean="0">
                <a:latin typeface="Mitra" pitchFamily="2" charset="-78"/>
                <a:cs typeface="B Koodak" pitchFamily="2" charset="-78"/>
              </a:rPr>
              <a:t>هما</a:t>
            </a:r>
            <a:r>
              <a:rPr lang="fa-IR" sz="2600" b="1" dirty="0" smtClean="0">
                <a:latin typeface="Mitra" pitchFamily="2" charset="-78"/>
                <a:cs typeface="B Koodak" pitchFamily="2" charset="-78"/>
              </a:rPr>
              <a:t>چ</a:t>
            </a:r>
            <a:r>
              <a:rPr lang="ar-SA" sz="2600" b="1" dirty="0" smtClean="0">
                <a:latin typeface="Mitra" pitchFamily="2" charset="-78"/>
                <a:cs typeface="B Koodak" pitchFamily="2" charset="-78"/>
              </a:rPr>
              <a:t>وري </a:t>
            </a:r>
            <a:r>
              <a:rPr lang="fa-IR" sz="2600" b="1" dirty="0" smtClean="0">
                <a:latin typeface="Mitra" pitchFamily="2" charset="-78"/>
                <a:cs typeface="B Koodak" pitchFamily="2" charset="-78"/>
              </a:rPr>
              <a:t>(وجود خون در ادرار)</a:t>
            </a:r>
            <a:r>
              <a:rPr lang="ar-SA" sz="2600" b="1" dirty="0" smtClean="0">
                <a:latin typeface="Mitra" pitchFamily="2" charset="-78"/>
                <a:cs typeface="B Koodak" pitchFamily="2" charset="-78"/>
              </a:rPr>
              <a:t>، </a:t>
            </a:r>
            <a:endParaRPr lang="fa-IR" sz="2600" b="1" dirty="0" smtClean="0">
              <a:latin typeface="Mitra" pitchFamily="2" charset="-78"/>
              <a:cs typeface="B Koodak" pitchFamily="2" charset="-78"/>
            </a:endParaRPr>
          </a:p>
          <a:p>
            <a:pPr algn="r" rtl="1">
              <a:buFontTx/>
              <a:buNone/>
            </a:pPr>
            <a:r>
              <a:rPr lang="ar-SA" sz="2600" b="1" dirty="0" smtClean="0">
                <a:latin typeface="Mitra" pitchFamily="2" charset="-78"/>
                <a:cs typeface="B Koodak" pitchFamily="2" charset="-78"/>
              </a:rPr>
              <a:t>خونريزي از بيني </a:t>
            </a:r>
            <a:r>
              <a:rPr lang="fa-IR" sz="2600" b="1" dirty="0" smtClean="0">
                <a:latin typeface="Mitra" pitchFamily="2" charset="-78"/>
                <a:cs typeface="B Koodak" pitchFamily="2" charset="-78"/>
              </a:rPr>
              <a:t>و </a:t>
            </a:r>
            <a:r>
              <a:rPr lang="ar-SA" sz="2600" b="1" dirty="0" smtClean="0">
                <a:latin typeface="Mitra" pitchFamily="2" charset="-78"/>
                <a:cs typeface="B Koodak" pitchFamily="2" charset="-78"/>
              </a:rPr>
              <a:t>لثه ، خونريزي از رحم ، خونريزي از ملتحمه و گوش . </a:t>
            </a:r>
          </a:p>
          <a:p>
            <a:pPr algn="r" rtl="1">
              <a:buFontTx/>
              <a:buNone/>
            </a:pPr>
            <a:r>
              <a:rPr lang="fa-IR" sz="2600" b="1" dirty="0" smtClean="0">
                <a:latin typeface="Mitra" pitchFamily="2" charset="-78"/>
                <a:cs typeface="B Koodak" pitchFamily="2" charset="-78"/>
              </a:rPr>
              <a:t>گاه به دلیل ابتلا وسیع سلول های کبدی </a:t>
            </a:r>
            <a:r>
              <a:rPr lang="ar-SA" sz="2600" b="1" dirty="0" smtClean="0">
                <a:latin typeface="Mitra" pitchFamily="2" charset="-78"/>
                <a:cs typeface="B Koodak" pitchFamily="2" charset="-78"/>
              </a:rPr>
              <a:t>هپاتيت ايكتريك</a:t>
            </a:r>
            <a:r>
              <a:rPr lang="fa-IR" sz="2600" b="1" dirty="0" smtClean="0">
                <a:latin typeface="Mitra" pitchFamily="2" charset="-78"/>
                <a:cs typeface="B Koodak" pitchFamily="2" charset="-78"/>
              </a:rPr>
              <a:t>(زردی به دنبال هپاتیت)</a:t>
            </a:r>
            <a:r>
              <a:rPr lang="ar-SA" sz="2600" b="1" dirty="0" smtClean="0">
                <a:latin typeface="Mitra" pitchFamily="2" charset="-78"/>
                <a:cs typeface="B Koodak" pitchFamily="2" charset="-78"/>
              </a:rPr>
              <a:t> </a:t>
            </a:r>
          </a:p>
          <a:p>
            <a:pPr algn="just" rtl="1">
              <a:buFontTx/>
              <a:buNone/>
            </a:pPr>
            <a:endParaRPr lang="en-US" sz="2800" b="1" dirty="0" smtClean="0">
              <a:latin typeface="Mitra" pitchFamily="2" charset="-78"/>
              <a:cs typeface="Mitra" pitchFamily="2" charset="-7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95800"/>
            <a:ext cx="36290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28651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81000" y="381000"/>
            <a:ext cx="8382000" cy="594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ar-SA" sz="4400" b="1" dirty="0" smtClean="0">
                <a:solidFill>
                  <a:srgbClr val="FF0000"/>
                </a:solidFill>
                <a:latin typeface="Mitra" pitchFamily="2" charset="-78"/>
                <a:cs typeface="Mitra" pitchFamily="2" charset="-78"/>
              </a:rPr>
              <a:t> </a:t>
            </a:r>
            <a:r>
              <a:rPr lang="fa-IR" sz="4400" b="1" dirty="0" smtClean="0">
                <a:solidFill>
                  <a:srgbClr val="FF0000"/>
                </a:solidFill>
                <a:latin typeface="Mitra" pitchFamily="2" charset="-78"/>
                <a:cs typeface="Mitra" pitchFamily="2" charset="-78"/>
              </a:rPr>
              <a:t>4</a:t>
            </a:r>
            <a:r>
              <a:rPr lang="ar-SA" sz="4400" b="1" dirty="0" smtClean="0">
                <a:solidFill>
                  <a:srgbClr val="FF0000"/>
                </a:solidFill>
                <a:latin typeface="Mitra" pitchFamily="2" charset="-78"/>
                <a:cs typeface="Mitra" pitchFamily="2" charset="-78"/>
              </a:rPr>
              <a:t>-   </a:t>
            </a:r>
            <a:r>
              <a:rPr lang="fa-IR" sz="4400" b="1" dirty="0" smtClean="0">
                <a:solidFill>
                  <a:srgbClr val="FF0000"/>
                </a:solidFill>
                <a:latin typeface="Mitra" pitchFamily="2" charset="-78"/>
                <a:cs typeface="Mitra" pitchFamily="2" charset="-78"/>
              </a:rPr>
              <a:t>دوره نقاهت</a:t>
            </a:r>
            <a:r>
              <a:rPr lang="ar-SA" sz="4400" b="1" dirty="0" smtClean="0">
                <a:solidFill>
                  <a:srgbClr val="FF0000"/>
                </a:solidFill>
                <a:latin typeface="Mitra" pitchFamily="2" charset="-78"/>
                <a:cs typeface="Mitra" pitchFamily="2" charset="-78"/>
              </a:rPr>
              <a:t>: </a:t>
            </a:r>
            <a:endParaRPr lang="fa-IR" sz="4400" b="1" dirty="0" smtClean="0">
              <a:solidFill>
                <a:srgbClr val="FF0000"/>
              </a:solidFill>
              <a:latin typeface="Mitra" pitchFamily="2" charset="-78"/>
              <a:cs typeface="Mitra" pitchFamily="2" charset="-78"/>
            </a:endParaRPr>
          </a:p>
          <a:p>
            <a:pPr marL="0" indent="0" algn="r" rtl="1">
              <a:buNone/>
            </a:pPr>
            <a:endParaRPr lang="ar-SA" sz="2800" b="1" dirty="0" smtClean="0">
              <a:solidFill>
                <a:srgbClr val="FF0000"/>
              </a:solidFill>
              <a:latin typeface="Mitra" pitchFamily="2" charset="-78"/>
              <a:cs typeface="Mitra" pitchFamily="2" charset="-78"/>
            </a:endParaRPr>
          </a:p>
          <a:p>
            <a:pPr marL="0" indent="0" algn="justLow" rtl="1">
              <a:buNone/>
            </a:pPr>
            <a:r>
              <a:rPr lang="fa-IR" sz="2600" b="1" dirty="0" smtClean="0">
                <a:solidFill>
                  <a:srgbClr val="FF0000"/>
                </a:solidFill>
                <a:latin typeface="Mitra" pitchFamily="2" charset="-78"/>
                <a:cs typeface="B Koodak" pitchFamily="2" charset="-78"/>
              </a:rPr>
              <a:t>بیماران از </a:t>
            </a:r>
            <a:r>
              <a:rPr lang="fa-IR" sz="2600" b="1" dirty="0">
                <a:solidFill>
                  <a:srgbClr val="FF0000"/>
                </a:solidFill>
                <a:latin typeface="Mitra" pitchFamily="2" charset="-78"/>
                <a:cs typeface="B Koodak" pitchFamily="2" charset="-78"/>
              </a:rPr>
              <a:t>روز دهم وقتی ضایعات پوستی </a:t>
            </a:r>
            <a:r>
              <a:rPr lang="fa-IR" sz="2600" b="1" dirty="0" smtClean="0">
                <a:solidFill>
                  <a:srgbClr val="FF0000"/>
                </a:solidFill>
                <a:latin typeface="Mitra" pitchFamily="2" charset="-78"/>
                <a:cs typeface="B Koodak" pitchFamily="2" charset="-78"/>
              </a:rPr>
              <a:t>کم رنگ می شود</a:t>
            </a:r>
            <a:r>
              <a:rPr lang="fa-IR" sz="2600" b="1" dirty="0">
                <a:solidFill>
                  <a:srgbClr val="FF0000"/>
                </a:solidFill>
                <a:latin typeface="Mitra" pitchFamily="2" charset="-78"/>
                <a:cs typeface="B Koodak" pitchFamily="2" charset="-78"/>
              </a:rPr>
              <a:t>، بتدریج بهبودی پیدا می کنند. </a:t>
            </a:r>
            <a:endParaRPr lang="fa-IR" sz="2600" b="1" dirty="0" smtClean="0">
              <a:solidFill>
                <a:srgbClr val="FF0000"/>
              </a:solidFill>
              <a:latin typeface="Mitra" pitchFamily="2" charset="-78"/>
              <a:cs typeface="B Koodak" pitchFamily="2" charset="-78"/>
            </a:endParaRPr>
          </a:p>
          <a:p>
            <a:pPr marL="0" indent="0" algn="justLow" rtl="1">
              <a:buNone/>
            </a:pPr>
            <a:r>
              <a:rPr lang="fa-IR" sz="2600" b="1" dirty="0">
                <a:latin typeface="Mitra" pitchFamily="2" charset="-78"/>
                <a:cs typeface="B Koodak" pitchFamily="2" charset="-78"/>
              </a:rPr>
              <a:t>اغلب بیماران در هفته های سوم تا ششم بعد از شروع بیماری وقتی شاخص های خونی و آزمایش ادرار طبیعی شد ازبیمارستان مرخص می شوند.</a:t>
            </a:r>
          </a:p>
          <a:p>
            <a:pPr marL="0" indent="0" algn="justLow" rtl="1">
              <a:buNone/>
            </a:pPr>
            <a:r>
              <a:rPr lang="fa-IR" sz="2600" b="1" dirty="0">
                <a:latin typeface="Mitra" pitchFamily="2" charset="-78"/>
                <a:cs typeface="B Koodak" pitchFamily="2" charset="-78"/>
              </a:rPr>
              <a:t>مشخصه دوره نقاهت طولانی بودن آن به همراه ضعف می باشد که ممکن است برای یک ماه یا بیشتر باقی بماند. گاهی موها کامل می ریزد که پس از 4 تا 5 ماه ترمیم می شود بهبودی معمولاً بدون </a:t>
            </a:r>
            <a:r>
              <a:rPr lang="fa-IR" sz="2600" b="1" dirty="0" smtClean="0">
                <a:latin typeface="Mitra" pitchFamily="2" charset="-78"/>
                <a:cs typeface="B Koodak" pitchFamily="2" charset="-78"/>
              </a:rPr>
              <a:t>عارضه است</a:t>
            </a:r>
            <a:r>
              <a:rPr lang="fa-IR" sz="2600" b="1" dirty="0">
                <a:latin typeface="Mitra" pitchFamily="2" charset="-78"/>
                <a:cs typeface="B Koodak" pitchFamily="2" charset="-78"/>
              </a:rPr>
              <a:t>، اگرچه التهاب رشته های عصبی (نوریت) یک یا چند عصب ممکن است برای چندین ماه باقی بماند.</a:t>
            </a:r>
          </a:p>
          <a:p>
            <a:pPr marL="0" indent="0" algn="r" rtl="1">
              <a:buNone/>
            </a:pPr>
            <a:endParaRPr lang="en-US" sz="2800" b="1" dirty="0" smtClean="0">
              <a:latin typeface="Mitra" pitchFamily="2" charset="-78"/>
              <a:cs typeface="Mitra" pitchFamily="2" charset="-78"/>
            </a:endParaRPr>
          </a:p>
        </p:txBody>
      </p:sp>
    </p:spTree>
    <p:extLst>
      <p:ext uri="{BB962C8B-B14F-4D97-AF65-F5344CB8AC3E}">
        <p14:creationId xmlns:p14="http://schemas.microsoft.com/office/powerpoint/2010/main" val="119523060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076" y="762000"/>
            <a:ext cx="8650324" cy="562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89608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33400"/>
            <a:ext cx="8131791" cy="5448300"/>
          </a:xfrm>
          <a:prstGeom prst="rect">
            <a:avLst/>
          </a:prstGeom>
        </p:spPr>
      </p:pic>
    </p:spTree>
    <p:extLst>
      <p:ext uri="{BB962C8B-B14F-4D97-AF65-F5344CB8AC3E}">
        <p14:creationId xmlns:p14="http://schemas.microsoft.com/office/powerpoint/2010/main" val="239833551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5750" y="4920615"/>
            <a:ext cx="2381250" cy="142875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05" y="4475797"/>
            <a:ext cx="2762250" cy="197167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7745"/>
          <a:stretch/>
        </p:blipFill>
        <p:spPr>
          <a:xfrm>
            <a:off x="990600" y="152400"/>
            <a:ext cx="6350000" cy="380781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0750" y="4730115"/>
            <a:ext cx="2381250" cy="1619250"/>
          </a:xfrm>
          <a:prstGeom prst="rect">
            <a:avLst/>
          </a:prstGeom>
        </p:spPr>
      </p:pic>
    </p:spTree>
    <p:extLst>
      <p:ext uri="{BB962C8B-B14F-4D97-AF65-F5344CB8AC3E}">
        <p14:creationId xmlns:p14="http://schemas.microsoft.com/office/powerpoint/2010/main" val="298853863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idx="1"/>
          </p:nvPr>
        </p:nvSpPr>
        <p:spPr>
          <a:xfrm>
            <a:off x="609600" y="1066800"/>
            <a:ext cx="8229600" cy="4525963"/>
          </a:xfrm>
        </p:spPr>
        <p:txBody>
          <a:bodyPr>
            <a:noAutofit/>
          </a:bodyPr>
          <a:lstStyle/>
          <a:p>
            <a:pPr marL="0" indent="0" algn="r" rtl="1">
              <a:buNone/>
            </a:pPr>
            <a:r>
              <a:rPr lang="fa-IR" b="1" dirty="0"/>
              <a:t>راه انتقال بیماری </a:t>
            </a:r>
            <a:r>
              <a:rPr lang="fa-IR" b="1" dirty="0" smtClean="0"/>
              <a:t>:</a:t>
            </a:r>
          </a:p>
          <a:p>
            <a:pPr marL="0" indent="0" algn="r" rtl="1">
              <a:buNone/>
            </a:pPr>
            <a:endParaRPr lang="fa-IR" dirty="0"/>
          </a:p>
          <a:p>
            <a:pPr marL="0" indent="0" algn="r" rtl="1">
              <a:buNone/>
            </a:pPr>
            <a:r>
              <a:rPr lang="fa-IR" b="1" dirty="0"/>
              <a:t>ویروس </a:t>
            </a:r>
            <a:r>
              <a:rPr lang="en-US" b="1" dirty="0"/>
              <a:t>CCHF </a:t>
            </a:r>
            <a:r>
              <a:rPr lang="fa-IR" b="1" dirty="0"/>
              <a:t>اصولا در طبیعت بوسیله کنه های سخت گونه منتقل می </a:t>
            </a:r>
            <a:r>
              <a:rPr lang="fa-IR" b="1" dirty="0" smtClean="0"/>
              <a:t>شود</a:t>
            </a:r>
          </a:p>
          <a:p>
            <a:pPr marL="0" indent="0" algn="r" rtl="1">
              <a:buNone/>
            </a:pPr>
            <a:r>
              <a:rPr lang="fa-IR" b="1" dirty="0" smtClean="0"/>
              <a:t>مهمترین </a:t>
            </a:r>
            <a:r>
              <a:rPr lang="fa-IR" b="1" dirty="0"/>
              <a:t>راه آلودگی کنه ، خونخواری کنه نابالغ از مهره داران کوچک می باشد و کنه بالغ ممکن است عفونت را به مهره داران بزرگ مثل دامها </a:t>
            </a:r>
            <a:r>
              <a:rPr lang="fa-IR" b="1" dirty="0" smtClean="0"/>
              <a:t>و انسان منتقل کند</a:t>
            </a:r>
          </a:p>
          <a:p>
            <a:pPr marL="0" indent="0" algn="r" rtl="1">
              <a:buNone/>
            </a:pPr>
            <a:r>
              <a:rPr lang="fa-IR" b="1" dirty="0" smtClean="0"/>
              <a:t> </a:t>
            </a:r>
            <a:r>
              <a:rPr lang="fa-IR" b="1" dirty="0"/>
              <a:t>عفونت در انسان پس از </a:t>
            </a:r>
            <a:r>
              <a:rPr lang="fa-IR" b="1" dirty="0">
                <a:solidFill>
                  <a:srgbClr val="FF0000"/>
                </a:solidFill>
              </a:rPr>
              <a:t>گزش کنه </a:t>
            </a:r>
            <a:r>
              <a:rPr lang="fa-IR" b="1" dirty="0"/>
              <a:t>آلوده </a:t>
            </a:r>
            <a:endParaRPr lang="fa-IR" b="1" dirty="0" smtClean="0"/>
          </a:p>
          <a:p>
            <a:pPr marL="0" indent="0" algn="r" rtl="1">
              <a:buNone/>
            </a:pPr>
            <a:r>
              <a:rPr lang="fa-IR" b="1" dirty="0" smtClean="0"/>
              <a:t>و </a:t>
            </a:r>
            <a:r>
              <a:rPr lang="fa-IR" b="1" dirty="0"/>
              <a:t>یا </a:t>
            </a:r>
            <a:r>
              <a:rPr lang="fa-IR" b="1" dirty="0">
                <a:solidFill>
                  <a:srgbClr val="FF0000"/>
                </a:solidFill>
              </a:rPr>
              <a:t>له کردن آن روی پوست </a:t>
            </a:r>
            <a:r>
              <a:rPr lang="fa-IR" b="1" dirty="0"/>
              <a:t>نیز ایجاد می شود. </a:t>
            </a:r>
            <a:endParaRPr lang="fa-IR" b="1" dirty="0" smtClean="0"/>
          </a:p>
          <a:p>
            <a:pPr marL="0" indent="0" algn="r" rtl="1">
              <a:buNone/>
            </a:pPr>
            <a:r>
              <a:rPr lang="fa-IR" dirty="0"/>
              <a:t> </a:t>
            </a:r>
            <a:endParaRPr lang="en-US" dirty="0" smtClean="0">
              <a:cs typeface="B Titr" pitchFamily="2" charset="-78"/>
            </a:endParaRPr>
          </a:p>
        </p:txBody>
      </p:sp>
      <p:sp>
        <p:nvSpPr>
          <p:cNvPr id="58370" name="Rectangle 2"/>
          <p:cNvSpPr>
            <a:spLocks noGrp="1" noChangeArrowheads="1"/>
          </p:cNvSpPr>
          <p:nvPr>
            <p:ph type="title"/>
          </p:nvPr>
        </p:nvSpPr>
        <p:spPr>
          <a:xfrm>
            <a:off x="457200" y="152400"/>
            <a:ext cx="8229600" cy="1143000"/>
          </a:xfrm>
        </p:spPr>
        <p:txBody>
          <a:bodyPr anchor="t"/>
          <a:lstStyle/>
          <a:p>
            <a:pPr rtl="1" eaLnBrk="1" fontAlgn="auto" hangingPunct="1">
              <a:spcAft>
                <a:spcPts val="0"/>
              </a:spcAft>
              <a:defRPr/>
            </a:pPr>
            <a:r>
              <a:rPr lang="fa-IR" dirty="0" smtClean="0">
                <a:solidFill>
                  <a:srgbClr val="FF0000"/>
                </a:solidFill>
                <a:cs typeface="B Titr" pitchFamily="2" charset="-78"/>
              </a:rPr>
              <a:t>راه های انتقال بيماري</a:t>
            </a:r>
            <a:r>
              <a:rPr lang="fa-IR" dirty="0" smtClean="0">
                <a:solidFill>
                  <a:srgbClr val="FF0000"/>
                </a:solidFill>
              </a:rPr>
              <a:t> </a:t>
            </a:r>
            <a:r>
              <a:rPr lang="en-US" dirty="0" smtClean="0">
                <a:solidFill>
                  <a:srgbClr val="FF0000"/>
                </a:solidFill>
                <a:latin typeface="Elephant" pitchFamily="18" charset="0"/>
                <a:cs typeface="Traditional Arabic" pitchFamily="2" charset="-78"/>
              </a:rPr>
              <a:t>CCHF</a:t>
            </a:r>
            <a:endParaRPr lang="en-US" dirty="0" smtClean="0">
              <a:solidFill>
                <a:srgbClr val="FF0000"/>
              </a:solidFill>
              <a:cs typeface="Traditional Arabic" pitchFamily="2" charset="-78"/>
            </a:endParaRPr>
          </a:p>
        </p:txBody>
      </p:sp>
      <p:pic>
        <p:nvPicPr>
          <p:cNvPr id="706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13379"/>
            <a:ext cx="2286000" cy="254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779962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gfd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
            <a:ext cx="91440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05528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justLow" rtl="1">
              <a:buNone/>
            </a:pPr>
            <a:r>
              <a:rPr lang="fa-IR" b="1" dirty="0"/>
              <a:t>خطر انتقال بیماری در انسان در طی ذبح حیوان آلوده و یا یک دوره کوتاه پس از ذبح حیوان آلوده وجود دارد (بدنبال تماس با پوست یا لاشه</a:t>
            </a:r>
            <a:r>
              <a:rPr lang="fa-IR" b="1" dirty="0" smtClean="0"/>
              <a:t>)</a:t>
            </a:r>
          </a:p>
          <a:p>
            <a:pPr marL="0" indent="0" algn="justLow" rtl="1">
              <a:buNone/>
            </a:pPr>
            <a:r>
              <a:rPr lang="fa-IR" b="1" dirty="0" smtClean="0"/>
              <a:t> </a:t>
            </a:r>
            <a:r>
              <a:rPr lang="fa-IR" b="1" dirty="0"/>
              <a:t>همچنین تماس با خون و بافت بیماران بخصوص در مرحله خونریزی یا انجام هرگونه اعمالی که منجر به تماس انسان با خون ، بزاق ، ادرار ، مدفوع و استفراغ </a:t>
            </a:r>
            <a:r>
              <a:rPr lang="fa-IR" b="1" dirty="0" smtClean="0"/>
              <a:t>بیماران شود  </a:t>
            </a:r>
            <a:r>
              <a:rPr lang="fa-IR" b="1" dirty="0"/>
              <a:t>باعث انتقال بیماری می شود. بیمار در طی مدتی که در بیمارستان بستری است بشدت برای دیگران آلوده کننده است ، عفونتهای بیمارستانی بعد از آلودگی با خون و یا ترشحات بیماران شایع می باشد. </a:t>
            </a:r>
            <a:endParaRPr lang="fa-IR" dirty="0"/>
          </a:p>
        </p:txBody>
      </p:sp>
      <p:sp>
        <p:nvSpPr>
          <p:cNvPr id="4" name="Rectangle 2"/>
          <p:cNvSpPr txBox="1">
            <a:spLocks noChangeArrowheads="1"/>
          </p:cNvSpPr>
          <p:nvPr/>
        </p:nvSpPr>
        <p:spPr>
          <a:xfrm>
            <a:off x="457200" y="228600"/>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defRPr/>
            </a:pPr>
            <a:r>
              <a:rPr lang="fa-IR" dirty="0" smtClean="0">
                <a:solidFill>
                  <a:srgbClr val="FF0000"/>
                </a:solidFill>
                <a:cs typeface="B Titr" pitchFamily="2" charset="-78"/>
              </a:rPr>
              <a:t>راه های انتقال بيماري</a:t>
            </a:r>
            <a:r>
              <a:rPr lang="fa-IR" dirty="0" smtClean="0">
                <a:solidFill>
                  <a:srgbClr val="FF0000"/>
                </a:solidFill>
              </a:rPr>
              <a:t> </a:t>
            </a:r>
            <a:r>
              <a:rPr lang="en-US" dirty="0" smtClean="0">
                <a:solidFill>
                  <a:srgbClr val="FF0000"/>
                </a:solidFill>
                <a:latin typeface="Elephant" pitchFamily="18" charset="0"/>
                <a:cs typeface="Traditional Arabic" pitchFamily="2" charset="-78"/>
              </a:rPr>
              <a:t>CCHF</a:t>
            </a:r>
            <a:r>
              <a:rPr lang="fa-IR" dirty="0" smtClean="0">
                <a:solidFill>
                  <a:srgbClr val="FF0000"/>
                </a:solidFill>
                <a:latin typeface="Elephant" pitchFamily="18" charset="0"/>
                <a:cs typeface="Traditional Arabic" pitchFamily="2" charset="-78"/>
              </a:rPr>
              <a:t> (ادامه)</a:t>
            </a:r>
            <a:endParaRPr lang="en-US" dirty="0" smtClean="0">
              <a:solidFill>
                <a:srgbClr val="FF0000"/>
              </a:solidFill>
              <a:cs typeface="Traditional Arabic" pitchFamily="2" charset="-78"/>
            </a:endParaRPr>
          </a:p>
        </p:txBody>
      </p:sp>
    </p:spTree>
    <p:extLst>
      <p:ext uri="{BB962C8B-B14F-4D97-AF65-F5344CB8AC3E}">
        <p14:creationId xmlns:p14="http://schemas.microsoft.com/office/powerpoint/2010/main" val="35996581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685800" y="457200"/>
            <a:ext cx="7696199" cy="974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a:lstStyle/>
          <a:p>
            <a:pPr algn="ctr" eaLnBrk="1" fontAlgn="auto" hangingPunct="1">
              <a:spcAft>
                <a:spcPts val="0"/>
              </a:spcAft>
              <a:defRPr/>
            </a:pPr>
            <a:r>
              <a:rPr lang="fa-I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Jadid" pitchFamily="2" charset="-78"/>
              </a:rPr>
              <a:t>تعريف بیماری های زئونوز:</a:t>
            </a:r>
          </a:p>
        </p:txBody>
      </p:sp>
      <p:sp>
        <p:nvSpPr>
          <p:cNvPr id="13315" name="Subtitle 2"/>
          <p:cNvSpPr>
            <a:spLocks noGrp="1"/>
          </p:cNvSpPr>
          <p:nvPr>
            <p:ph type="subTitle" idx="1"/>
          </p:nvPr>
        </p:nvSpPr>
        <p:spPr>
          <a:xfrm>
            <a:off x="-76200" y="1600200"/>
            <a:ext cx="8801100" cy="3071813"/>
          </a:xfrm>
        </p:spPr>
        <p:txBody>
          <a:bodyPr>
            <a:noAutofit/>
          </a:bodyPr>
          <a:lstStyle/>
          <a:p>
            <a:pPr marR="0" algn="r" rtl="1" eaLnBrk="1" hangingPunct="1">
              <a:lnSpc>
                <a:spcPct val="170000"/>
              </a:lnSpc>
            </a:pPr>
            <a:r>
              <a:rPr lang="fa-IR" dirty="0" smtClean="0">
                <a:solidFill>
                  <a:schemeClr val="tx1"/>
                </a:solidFill>
                <a:cs typeface="B Titr" pitchFamily="2" charset="-78"/>
              </a:rPr>
              <a:t>بيماري يا عفونتي كه به طور طبيعي ، بصورت مشترك بين انسان و حيوانات ديده مي شود.</a:t>
            </a:r>
          </a:p>
          <a:p>
            <a:pPr marR="0" algn="r" rtl="1" eaLnBrk="1" hangingPunct="1">
              <a:lnSpc>
                <a:spcPct val="170000"/>
              </a:lnSpc>
            </a:pPr>
            <a:r>
              <a:rPr lang="fa-IR" sz="2400" dirty="0" smtClean="0">
                <a:solidFill>
                  <a:schemeClr val="tx1"/>
                </a:solidFill>
                <a:cs typeface="B Titr" pitchFamily="2" charset="-78"/>
              </a:rPr>
              <a:t>زئونوزها گروهي پيچيده از بيماري ها هستند كه بوسيله دسته اي از ميكرو ارگانيسم ها ايجاد مي شوند كه به صورت معمولي در حيوانات وجود داشته و داراي قدرت انتقال به انسان هستند .</a:t>
            </a:r>
          </a:p>
        </p:txBody>
      </p:sp>
      <p:pic>
        <p:nvPicPr>
          <p:cNvPr id="13316" name="Picture 4" descr="J:\animal\untitled.bmp"/>
          <p:cNvPicPr>
            <a:picLocks noChangeAspect="1" noChangeArrowheads="1"/>
          </p:cNvPicPr>
          <p:nvPr/>
        </p:nvPicPr>
        <p:blipFill>
          <a:blip r:embed="rId2" cstate="print"/>
          <a:srcRect b="3704"/>
          <a:stretch>
            <a:fillRect/>
          </a:stretch>
        </p:blipFill>
        <p:spPr bwMode="auto">
          <a:xfrm>
            <a:off x="0" y="4876800"/>
            <a:ext cx="2971800" cy="19812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862013" y="304800"/>
            <a:ext cx="7519987" cy="5257800"/>
          </a:xfrm>
        </p:spPr>
        <p:txBody>
          <a:bodyPr anchor="t" anchorCtr="0"/>
          <a:lstStyle/>
          <a:p>
            <a:pPr rtl="1">
              <a:lnSpc>
                <a:spcPct val="150000"/>
              </a:lnSpc>
              <a:defRPr/>
            </a:pP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fa-IR" sz="2800" dirty="0" smtClean="0">
                <a:latin typeface="Times New Roman" pitchFamily="18" charset="0"/>
                <a:cs typeface="Times New Roman" pitchFamily="18" charset="0"/>
              </a:rPr>
              <a:t>مهمترین راه انتقال بیماری تب خونریزی دهنده کریمه کنگو در ایران:</a:t>
            </a:r>
            <a:br>
              <a:rPr lang="fa-IR" sz="2800" dirty="0" smtClean="0">
                <a:latin typeface="Times New Roman" pitchFamily="18" charset="0"/>
                <a:cs typeface="Times New Roman" pitchFamily="18" charset="0"/>
              </a:rPr>
            </a:br>
            <a:r>
              <a:rPr lang="fa-IR" sz="2800" dirty="0" smtClean="0">
                <a:latin typeface="Times New Roman" pitchFamily="18" charset="0"/>
                <a:cs typeface="Times New Roman" pitchFamily="18" charset="0"/>
              </a:rPr>
              <a:t>تماس با خون و بافت عفونی احشام (در هنگام ذبح)</a:t>
            </a:r>
            <a:br>
              <a:rPr lang="fa-IR" sz="2800" dirty="0" smtClean="0">
                <a:latin typeface="Times New Roman" pitchFamily="18" charset="0"/>
                <a:cs typeface="Times New Roman" pitchFamily="18" charset="0"/>
              </a:rPr>
            </a:br>
            <a:endParaRPr lang="fa-IR" sz="2800" dirty="0" smtClean="0">
              <a:latin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64000"/>
            <a:ext cx="3810000" cy="2794000"/>
          </a:xfrm>
          <a:prstGeom prst="rect">
            <a:avLst/>
          </a:prstGeom>
        </p:spPr>
      </p:pic>
      <p:sp>
        <p:nvSpPr>
          <p:cNvPr id="5" name="Rounded Rectangle 4"/>
          <p:cNvSpPr/>
          <p:nvPr/>
        </p:nvSpPr>
        <p:spPr>
          <a:xfrm>
            <a:off x="3962400" y="3962400"/>
            <a:ext cx="4953000" cy="2819400"/>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4000" b="1" i="1" u="sng" dirty="0" smtClean="0">
                <a:solidFill>
                  <a:srgbClr val="FF0000"/>
                </a:solidFill>
              </a:rPr>
              <a:t>بیماری در حیوانات اهلی هیچگونه علائم مشخصی ندارد  </a:t>
            </a:r>
            <a:endParaRPr lang="en-US" sz="4000" dirty="0"/>
          </a:p>
        </p:txBody>
      </p:sp>
    </p:spTree>
    <p:extLst>
      <p:ext uri="{BB962C8B-B14F-4D97-AF65-F5344CB8AC3E}">
        <p14:creationId xmlns:p14="http://schemas.microsoft.com/office/powerpoint/2010/main" val="245865014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yalomma_marginat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428999"/>
            <a:ext cx="4038600" cy="342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Title 1"/>
          <p:cNvSpPr>
            <a:spLocks noGrp="1"/>
          </p:cNvSpPr>
          <p:nvPr>
            <p:ph type="ctrTitle"/>
          </p:nvPr>
        </p:nvSpPr>
        <p:spPr>
          <a:xfrm>
            <a:off x="685800" y="214313"/>
            <a:ext cx="7772400" cy="642937"/>
          </a:xfrm>
        </p:spPr>
        <p:txBody>
          <a:bodyPr>
            <a:normAutofit/>
          </a:bodyPr>
          <a:lstStyle/>
          <a:p>
            <a:pPr rtl="1" eaLnBrk="1" fontAlgn="auto" hangingPunct="1">
              <a:spcAft>
                <a:spcPts val="0"/>
              </a:spcAft>
              <a:defRPr/>
            </a:pPr>
            <a:r>
              <a:rPr lang="fa-IR" sz="2800" b="1" dirty="0" smtClean="0">
                <a:solidFill>
                  <a:srgbClr val="FF0000"/>
                </a:solidFill>
                <a:cs typeface="B Mitra" pitchFamily="2" charset="-78"/>
              </a:rPr>
              <a:t>بیماری </a:t>
            </a:r>
            <a:r>
              <a:rPr lang="ar-SA" sz="2800" b="1" dirty="0" smtClean="0">
                <a:solidFill>
                  <a:srgbClr val="FF0000"/>
                </a:solidFill>
                <a:cs typeface="B Mitra" pitchFamily="2" charset="-78"/>
              </a:rPr>
              <a:t>تب خونريزي دهنده كريمه </a:t>
            </a:r>
            <a:r>
              <a:rPr lang="en-US" sz="2800" b="1" dirty="0" smtClean="0">
                <a:solidFill>
                  <a:srgbClr val="FF0000"/>
                </a:solidFill>
                <a:cs typeface="B Mitra" pitchFamily="2" charset="-78"/>
              </a:rPr>
              <a:t>-</a:t>
            </a:r>
            <a:r>
              <a:rPr lang="ar-SA" sz="2800" b="1" dirty="0" smtClean="0">
                <a:solidFill>
                  <a:srgbClr val="FF0000"/>
                </a:solidFill>
                <a:cs typeface="B Mitra" pitchFamily="2" charset="-78"/>
              </a:rPr>
              <a:t> كنگو</a:t>
            </a:r>
            <a:endParaRPr lang="fa-IR" sz="2800" b="1" dirty="0" smtClean="0">
              <a:solidFill>
                <a:srgbClr val="FF0000"/>
              </a:solidFill>
              <a:cs typeface="B Mitra" pitchFamily="2" charset="-78"/>
            </a:endParaRPr>
          </a:p>
        </p:txBody>
      </p:sp>
      <p:sp>
        <p:nvSpPr>
          <p:cNvPr id="74755" name="Subtitle 2"/>
          <p:cNvSpPr>
            <a:spLocks noGrp="1"/>
          </p:cNvSpPr>
          <p:nvPr>
            <p:ph type="subTitle" idx="1"/>
          </p:nvPr>
        </p:nvSpPr>
        <p:spPr>
          <a:xfrm>
            <a:off x="214313" y="919162"/>
            <a:ext cx="8715375" cy="5786438"/>
          </a:xfrm>
        </p:spPr>
        <p:txBody>
          <a:bodyPr/>
          <a:lstStyle/>
          <a:p>
            <a:pPr marR="0" algn="justLow" rtl="1" eaLnBrk="1" hangingPunct="1">
              <a:lnSpc>
                <a:spcPct val="150000"/>
              </a:lnSpc>
            </a:pPr>
            <a:r>
              <a:rPr lang="fa-IR" sz="2000" b="1" dirty="0" smtClean="0">
                <a:solidFill>
                  <a:schemeClr val="tx1"/>
                </a:solidFill>
                <a:cs typeface="B Mitra" pitchFamily="2" charset="-78"/>
              </a:rPr>
              <a:t> </a:t>
            </a:r>
            <a:r>
              <a:rPr lang="ar-SA" sz="2400" b="1" dirty="0" smtClean="0">
                <a:solidFill>
                  <a:schemeClr val="tx1"/>
                </a:solidFill>
                <a:cs typeface="B Mitra" pitchFamily="2" charset="-78"/>
              </a:rPr>
              <a:t>كنه ها بعنوان ناقلين </a:t>
            </a:r>
            <a:r>
              <a:rPr lang="fa-IR" sz="2400" b="1" dirty="0" smtClean="0">
                <a:solidFill>
                  <a:schemeClr val="tx1"/>
                </a:solidFill>
                <a:cs typeface="B Mitra" pitchFamily="2" charset="-78"/>
              </a:rPr>
              <a:t>و حتي مخزن</a:t>
            </a:r>
            <a:r>
              <a:rPr lang="ar-SA" sz="2400" b="1" dirty="0" smtClean="0">
                <a:solidFill>
                  <a:schemeClr val="tx1"/>
                </a:solidFill>
                <a:cs typeface="B Mitra" pitchFamily="2" charset="-78"/>
              </a:rPr>
              <a:t> مخزن ويروس </a:t>
            </a:r>
            <a:r>
              <a:rPr lang="en-US" sz="2400" b="1" dirty="0" smtClean="0">
                <a:solidFill>
                  <a:schemeClr val="tx1"/>
                </a:solidFill>
                <a:cs typeface="B Mitra" pitchFamily="2" charset="-78"/>
              </a:rPr>
              <a:t>CCHF</a:t>
            </a:r>
            <a:r>
              <a:rPr lang="ar-SA" sz="2400" b="1" dirty="0" smtClean="0">
                <a:solidFill>
                  <a:schemeClr val="tx1"/>
                </a:solidFill>
                <a:cs typeface="B Mitra" pitchFamily="2" charset="-78"/>
              </a:rPr>
              <a:t> شناخته مي شوند، به گونه اي كه توزيع جغرافيائي ويروس بخوبي با توزيع كنه ها  بخصوص كنه هاي جنس هيالوما انطباق </a:t>
            </a:r>
            <a:r>
              <a:rPr lang="fa-IR" sz="2400" b="1" dirty="0" smtClean="0">
                <a:solidFill>
                  <a:schemeClr val="tx1"/>
                </a:solidFill>
                <a:cs typeface="B Mitra" pitchFamily="2" charset="-78"/>
              </a:rPr>
              <a:t>دارد. </a:t>
            </a:r>
            <a:r>
              <a:rPr lang="ar-SA" sz="2400" b="1" dirty="0" smtClean="0">
                <a:solidFill>
                  <a:schemeClr val="tx1"/>
                </a:solidFill>
                <a:cs typeface="B Mitra" pitchFamily="2" charset="-78"/>
              </a:rPr>
              <a:t>بدين سان كه در متجاوز </a:t>
            </a:r>
            <a:r>
              <a:rPr lang="fa-IR" sz="2400" b="1" dirty="0" smtClean="0">
                <a:solidFill>
                  <a:schemeClr val="tx1"/>
                </a:solidFill>
                <a:cs typeface="B Mitra" pitchFamily="2" charset="-78"/>
              </a:rPr>
              <a:t>از </a:t>
            </a:r>
            <a:r>
              <a:rPr lang="ar-SA" sz="2400" b="1" dirty="0" smtClean="0">
                <a:solidFill>
                  <a:schemeClr val="tx1"/>
                </a:solidFill>
                <a:cs typeface="B Mitra" pitchFamily="2" charset="-78"/>
              </a:rPr>
              <a:t>17 درصد كره زمين در قاره هاي افريقا، آسيا، خاورميانه و اروپاي شرقي تا مرز فرانسه ويروس گستر</a:t>
            </a:r>
            <a:r>
              <a:rPr lang="fa-IR" sz="2400" b="1" dirty="0" smtClean="0">
                <a:solidFill>
                  <a:schemeClr val="tx1"/>
                </a:solidFill>
                <a:cs typeface="B Mitra" pitchFamily="2" charset="-78"/>
              </a:rPr>
              <a:t>ش </a:t>
            </a:r>
            <a:r>
              <a:rPr lang="ar-SA" sz="2400" b="1" dirty="0" smtClean="0">
                <a:solidFill>
                  <a:schemeClr val="tx1"/>
                </a:solidFill>
                <a:cs typeface="B Mitra" pitchFamily="2" charset="-78"/>
              </a:rPr>
              <a:t>دارد. </a:t>
            </a:r>
            <a:endParaRPr lang="fa-IR" sz="2400" b="1" dirty="0" smtClean="0">
              <a:solidFill>
                <a:schemeClr val="tx1"/>
              </a:solidFill>
              <a:cs typeface="B Mitra" pitchFamily="2" charset="-78"/>
            </a:endParaRPr>
          </a:p>
          <a:p>
            <a:pPr marR="0" algn="justLow" rtl="1" eaLnBrk="1" hangingPunct="1">
              <a:lnSpc>
                <a:spcPct val="150000"/>
              </a:lnSpc>
            </a:pPr>
            <a:r>
              <a:rPr lang="ar-SA" sz="2400" b="1" dirty="0" smtClean="0">
                <a:solidFill>
                  <a:schemeClr val="tx1"/>
                </a:solidFill>
                <a:cs typeface="B Mitra" pitchFamily="2" charset="-78"/>
              </a:rPr>
              <a:t>در فصول فراواني كنه ها و همچنين افزايش </a:t>
            </a:r>
            <a:endParaRPr lang="fa-IR" sz="2400" b="1" dirty="0" smtClean="0">
              <a:solidFill>
                <a:schemeClr val="tx1"/>
              </a:solidFill>
              <a:cs typeface="B Mitra" pitchFamily="2" charset="-78"/>
            </a:endParaRPr>
          </a:p>
          <a:p>
            <a:pPr marR="0" algn="justLow" rtl="1" eaLnBrk="1" hangingPunct="1">
              <a:lnSpc>
                <a:spcPct val="150000"/>
              </a:lnSpc>
            </a:pPr>
            <a:r>
              <a:rPr lang="ar-SA" sz="2400" b="1" dirty="0" smtClean="0">
                <a:solidFill>
                  <a:schemeClr val="tx1"/>
                </a:solidFill>
                <a:cs typeface="B Mitra" pitchFamily="2" charset="-78"/>
              </a:rPr>
              <a:t>جمعيت مهره داراني كه مخزن و تقويت كننده </a:t>
            </a:r>
            <a:endParaRPr lang="fa-IR" sz="2400" b="1" dirty="0" smtClean="0">
              <a:solidFill>
                <a:schemeClr val="tx1"/>
              </a:solidFill>
              <a:cs typeface="B Mitra" pitchFamily="2" charset="-78"/>
            </a:endParaRPr>
          </a:p>
          <a:p>
            <a:pPr marR="0" algn="justLow" rtl="1" eaLnBrk="1" hangingPunct="1">
              <a:lnSpc>
                <a:spcPct val="150000"/>
              </a:lnSpc>
            </a:pPr>
            <a:r>
              <a:rPr lang="ar-SA" sz="2400" b="1" dirty="0" smtClean="0">
                <a:solidFill>
                  <a:schemeClr val="tx1"/>
                </a:solidFill>
                <a:cs typeface="B Mitra" pitchFamily="2" charset="-78"/>
              </a:rPr>
              <a:t>بالقوه ويروس مي باشند موارد بيماري افزايش</a:t>
            </a:r>
            <a:endParaRPr lang="fa-IR" sz="2400" b="1" dirty="0" smtClean="0">
              <a:solidFill>
                <a:schemeClr val="tx1"/>
              </a:solidFill>
              <a:cs typeface="B Mitra" pitchFamily="2" charset="-78"/>
            </a:endParaRPr>
          </a:p>
          <a:p>
            <a:pPr marR="0" algn="justLow" rtl="1" eaLnBrk="1" hangingPunct="1">
              <a:lnSpc>
                <a:spcPct val="150000"/>
              </a:lnSpc>
            </a:pPr>
            <a:r>
              <a:rPr lang="ar-SA" sz="2400" b="1" dirty="0" smtClean="0">
                <a:solidFill>
                  <a:schemeClr val="tx1"/>
                </a:solidFill>
                <a:cs typeface="B Mitra" pitchFamily="2" charset="-78"/>
              </a:rPr>
              <a:t> مي يابد</a:t>
            </a:r>
            <a:r>
              <a:rPr lang="en-US" sz="2400" b="1" dirty="0" smtClean="0">
                <a:solidFill>
                  <a:schemeClr val="tx1"/>
                </a:solidFill>
                <a:cs typeface="B Mitra" pitchFamily="2" charset="-78"/>
              </a:rPr>
              <a:t> </a:t>
            </a:r>
            <a:r>
              <a:rPr lang="ar-SA" sz="2400" b="1" dirty="0" smtClean="0">
                <a:solidFill>
                  <a:schemeClr val="tx1"/>
                </a:solidFill>
                <a:cs typeface="B Mitra" pitchFamily="2" charset="-78"/>
              </a:rPr>
              <a:t>.</a:t>
            </a:r>
            <a:r>
              <a:rPr lang="en-US" sz="2400" b="1" dirty="0" smtClean="0">
                <a:solidFill>
                  <a:schemeClr val="tx1"/>
                </a:solidFill>
                <a:cs typeface="B Mitra" pitchFamily="2" charset="-78"/>
              </a:rPr>
              <a:t> </a:t>
            </a:r>
          </a:p>
        </p:txBody>
      </p:sp>
    </p:spTree>
    <p:extLst>
      <p:ext uri="{BB962C8B-B14F-4D97-AF65-F5344CB8AC3E}">
        <p14:creationId xmlns:p14="http://schemas.microsoft.com/office/powerpoint/2010/main" val="821625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74637"/>
            <a:ext cx="8458200" cy="6126163"/>
          </a:xfrm>
        </p:spPr>
        <p:txBody>
          <a:bodyPr>
            <a:normAutofit/>
          </a:bodyPr>
          <a:lstStyle/>
          <a:p>
            <a:pPr algn="r" rtl="1">
              <a:buClr>
                <a:srgbClr val="00B050"/>
              </a:buClr>
              <a:buFont typeface="Courier New" pitchFamily="49" charset="0"/>
              <a:buChar char="o"/>
            </a:pPr>
            <a:r>
              <a:rPr lang="ar-SA" b="1" dirty="0">
                <a:cs typeface="B Mitra" pitchFamily="2" charset="-78"/>
              </a:rPr>
              <a:t>انتقال ويروس از كنه هاي ماده آلوده به نوزادان </a:t>
            </a:r>
            <a:r>
              <a:rPr lang="ar-SA" b="1" dirty="0" smtClean="0">
                <a:cs typeface="B Mitra" pitchFamily="2" charset="-78"/>
              </a:rPr>
              <a:t>ازطريق </a:t>
            </a:r>
            <a:r>
              <a:rPr lang="ar-SA" b="1" dirty="0">
                <a:cs typeface="B Mitra" pitchFamily="2" charset="-78"/>
              </a:rPr>
              <a:t>تخم</a:t>
            </a:r>
            <a:r>
              <a:rPr lang="en-US" b="1" dirty="0">
                <a:cs typeface="B Mitra" pitchFamily="2" charset="-78"/>
              </a:rPr>
              <a:t> </a:t>
            </a:r>
            <a:endParaRPr lang="fa-IR" b="1" dirty="0">
              <a:cs typeface="B Mitra" pitchFamily="2" charset="-78"/>
            </a:endParaRPr>
          </a:p>
          <a:p>
            <a:pPr algn="r" rtl="1">
              <a:buClr>
                <a:srgbClr val="00B050"/>
              </a:buClr>
              <a:buFont typeface="Courier New" pitchFamily="49" charset="0"/>
              <a:buChar char="o"/>
            </a:pPr>
            <a:r>
              <a:rPr lang="ar-SA" b="1" dirty="0" smtClean="0">
                <a:cs typeface="B Mitra" pitchFamily="2" charset="-78"/>
              </a:rPr>
              <a:t> </a:t>
            </a:r>
            <a:r>
              <a:rPr lang="ar-SA" b="1" dirty="0">
                <a:cs typeface="B Mitra" pitchFamily="2" charset="-78"/>
              </a:rPr>
              <a:t>انتقال عمودي نسل به نسل </a:t>
            </a:r>
            <a:endParaRPr lang="fa-IR" b="1" dirty="0" smtClean="0">
              <a:cs typeface="B Mitra" pitchFamily="2" charset="-78"/>
            </a:endParaRPr>
          </a:p>
          <a:p>
            <a:pPr algn="r" rtl="1">
              <a:buClr>
                <a:srgbClr val="00B050"/>
              </a:buClr>
              <a:buFont typeface="Courier New" pitchFamily="49" charset="0"/>
              <a:buChar char="o"/>
            </a:pPr>
            <a:r>
              <a:rPr lang="ar-SA" b="1" dirty="0" smtClean="0">
                <a:cs typeface="B Mitra" pitchFamily="2" charset="-78"/>
              </a:rPr>
              <a:t>انتقال </a:t>
            </a:r>
            <a:r>
              <a:rPr lang="ar-SA" b="1" dirty="0">
                <a:cs typeface="B Mitra" pitchFamily="2" charset="-78"/>
              </a:rPr>
              <a:t>ويروس از لارو به نوچه واز نوچه به بالغ </a:t>
            </a:r>
            <a:endParaRPr lang="fa-IR" b="1" dirty="0" smtClean="0">
              <a:cs typeface="B Mitra" pitchFamily="2" charset="-78"/>
            </a:endParaRPr>
          </a:p>
          <a:p>
            <a:pPr algn="r" rtl="1">
              <a:buClr>
                <a:srgbClr val="00B050"/>
              </a:buClr>
              <a:buFont typeface="Courier New" pitchFamily="49" charset="0"/>
              <a:buChar char="o"/>
            </a:pPr>
            <a:r>
              <a:rPr lang="ar-SA" b="1" dirty="0" smtClean="0">
                <a:cs typeface="B Mitra" pitchFamily="2" charset="-78"/>
              </a:rPr>
              <a:t>انتقال </a:t>
            </a:r>
            <a:r>
              <a:rPr lang="ar-SA" b="1" dirty="0">
                <a:cs typeface="B Mitra" pitchFamily="2" charset="-78"/>
              </a:rPr>
              <a:t>آميزشي (</a:t>
            </a:r>
            <a:r>
              <a:rPr lang="fa-IR" b="1" dirty="0">
                <a:cs typeface="B Mitra" pitchFamily="2" charset="-78"/>
              </a:rPr>
              <a:t> </a:t>
            </a:r>
            <a:r>
              <a:rPr lang="ar-SA" b="1" dirty="0">
                <a:cs typeface="B Mitra" pitchFamily="2" charset="-78"/>
              </a:rPr>
              <a:t>انتقال ويروس از كنه هاي نر به ماده و بالعكس ) </a:t>
            </a:r>
            <a:endParaRPr lang="fa-IR" b="1" dirty="0" smtClean="0">
              <a:cs typeface="B Mitra" pitchFamily="2" charset="-78"/>
            </a:endParaRPr>
          </a:p>
          <a:p>
            <a:pPr marL="0" indent="0" algn="r" rtl="1">
              <a:buNone/>
            </a:pPr>
            <a:r>
              <a:rPr lang="ar-SA" b="1" dirty="0" smtClean="0">
                <a:cs typeface="B Mitra" pitchFamily="2" charset="-78"/>
              </a:rPr>
              <a:t>مشخص </a:t>
            </a:r>
            <a:r>
              <a:rPr lang="ar-SA" b="1" dirty="0">
                <a:cs typeface="B Mitra" pitchFamily="2" charset="-78"/>
              </a:rPr>
              <a:t>كننده مكانيسمي است كه در بقاء گردش ويروس در طبيعت سهيم مي باشند. كنه اي كه براي يك بار آلوده شد در سراسر مراحل سير تكاملي و زندگي خود آلوده باقي مي ماند</a:t>
            </a:r>
            <a:r>
              <a:rPr lang="en-US" b="1" dirty="0">
                <a:cs typeface="B Mitra" pitchFamily="2" charset="-78"/>
              </a:rPr>
              <a:t> </a:t>
            </a:r>
            <a:r>
              <a:rPr lang="ar-SA" b="1" dirty="0">
                <a:cs typeface="B Mitra" pitchFamily="2" charset="-78"/>
              </a:rPr>
              <a:t>.</a:t>
            </a:r>
            <a:endParaRPr lang="en-US" b="1" dirty="0">
              <a:cs typeface="B Mitra" pitchFamily="2" charset="-78"/>
            </a:endParaRPr>
          </a:p>
          <a:p>
            <a:pPr algn="r" rtl="1"/>
            <a:endParaRPr lang="fa-I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181600"/>
            <a:ext cx="1847850" cy="1400175"/>
          </a:xfrm>
          <a:prstGeom prst="rect">
            <a:avLst/>
          </a:prstGeom>
        </p:spPr>
      </p:pic>
    </p:spTree>
    <p:extLst>
      <p:ext uri="{BB962C8B-B14F-4D97-AF65-F5344CB8AC3E}">
        <p14:creationId xmlns:p14="http://schemas.microsoft.com/office/powerpoint/2010/main" val="4552797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86800" cy="6400800"/>
          </a:xfrm>
        </p:spPr>
        <p:txBody>
          <a:bodyPr>
            <a:normAutofit fontScale="92500"/>
          </a:bodyPr>
          <a:lstStyle/>
          <a:p>
            <a:pPr marL="0" indent="0" algn="just" rtl="1">
              <a:lnSpc>
                <a:spcPct val="150000"/>
              </a:lnSpc>
              <a:buNone/>
            </a:pPr>
            <a:r>
              <a:rPr lang="fa-IR" sz="2600" b="1" dirty="0">
                <a:cs typeface="B Lotus" pitchFamily="2" charset="-78"/>
              </a:rPr>
              <a:t>لاروها و نوچه ها روي پستانداران كوچك تا اندازه خرگوش تغذيه مي كنند، درحاليكه كنـــه هاي بالغ حيوانات بزرگ مانند گوزن، بزكوهي، روباه ، گاوميش، گاو، گوسفند، بز ، شتر و اسب را تــرجيح مي دهند </a:t>
            </a:r>
            <a:r>
              <a:rPr lang="en-US" sz="2600" b="1" dirty="0">
                <a:cs typeface="B Lotus" pitchFamily="2" charset="-78"/>
              </a:rPr>
              <a:t>The larger the better </a:t>
            </a:r>
            <a:r>
              <a:rPr lang="fa-IR" sz="2600" b="1" dirty="0">
                <a:cs typeface="B Lotus" pitchFamily="2" charset="-78"/>
              </a:rPr>
              <a:t> ( هرچه بزرگتر بهتر ) و اين بدان مفهوم است كه انسان ها توسط كنه هاي نابالغ معمولاً گزيده نمي شوند</a:t>
            </a:r>
            <a:r>
              <a:rPr lang="fa-IR" sz="2600" b="1" dirty="0" smtClean="0">
                <a:cs typeface="B Lotus" pitchFamily="2" charset="-78"/>
              </a:rPr>
              <a:t>.</a:t>
            </a:r>
            <a:endParaRPr lang="en-US" sz="2600" b="1" dirty="0" smtClean="0">
              <a:cs typeface="B Lotus" pitchFamily="2" charset="-78"/>
            </a:endParaRPr>
          </a:p>
          <a:p>
            <a:pPr marL="0" indent="0" algn="just" rtl="1">
              <a:lnSpc>
                <a:spcPct val="150000"/>
              </a:lnSpc>
              <a:buNone/>
            </a:pPr>
            <a:r>
              <a:rPr lang="fa-IR" sz="2600" b="1" dirty="0" smtClean="0">
                <a:cs typeface="B Lotus" pitchFamily="2" charset="-78"/>
              </a:rPr>
              <a:t> </a:t>
            </a:r>
            <a:r>
              <a:rPr lang="fa-IR" sz="2600" b="1" dirty="0">
                <a:cs typeface="B Lotus" pitchFamily="2" charset="-78"/>
              </a:rPr>
              <a:t>بررسي ها نشان مي دهد كه نيش زدن كنه هاي </a:t>
            </a:r>
            <a:r>
              <a:rPr lang="fa-IR" sz="2600" b="1" dirty="0" smtClean="0">
                <a:cs typeface="B Lotus" pitchFamily="2" charset="-78"/>
              </a:rPr>
              <a:t>آلوده </a:t>
            </a:r>
            <a:r>
              <a:rPr lang="fa-IR" sz="2600" b="1" dirty="0">
                <a:cs typeface="B Lotus" pitchFamily="2" charset="-78"/>
              </a:rPr>
              <a:t>و همچنين له كردن آن ها در دست هاي بدون محافظ مهمترين راههاي </a:t>
            </a:r>
            <a:r>
              <a:rPr lang="fa-IR" sz="2600" b="1" dirty="0" smtClean="0">
                <a:cs typeface="B Lotus" pitchFamily="2" charset="-78"/>
              </a:rPr>
              <a:t>انتقال </a:t>
            </a:r>
            <a:r>
              <a:rPr lang="fa-IR" sz="2600" b="1" dirty="0">
                <a:cs typeface="B Lotus" pitchFamily="2" charset="-78"/>
              </a:rPr>
              <a:t>ويروس </a:t>
            </a:r>
            <a:r>
              <a:rPr lang="en-US" sz="2600" b="1" dirty="0">
                <a:cs typeface="B Lotus" pitchFamily="2" charset="-78"/>
              </a:rPr>
              <a:t>CCHF</a:t>
            </a:r>
            <a:r>
              <a:rPr lang="fa-IR" sz="2600" b="1" dirty="0">
                <a:cs typeface="B Lotus" pitchFamily="2" charset="-78"/>
              </a:rPr>
              <a:t> به انسان مي باشند</a:t>
            </a:r>
            <a:r>
              <a:rPr lang="fa-IR" sz="2600" b="1" dirty="0" smtClean="0">
                <a:cs typeface="B Lotus" pitchFamily="2" charset="-78"/>
              </a:rPr>
              <a:t>.</a:t>
            </a:r>
            <a:endParaRPr lang="en-US" sz="2600" b="1" dirty="0" smtClean="0">
              <a:cs typeface="B Lotus" pitchFamily="2" charset="-78"/>
            </a:endParaRPr>
          </a:p>
          <a:p>
            <a:pPr marL="0" indent="0" algn="just" rtl="1">
              <a:lnSpc>
                <a:spcPct val="150000"/>
              </a:lnSpc>
              <a:buNone/>
            </a:pPr>
            <a:r>
              <a:rPr lang="en-US" sz="2800" b="1" dirty="0" smtClean="0">
                <a:cs typeface="B Mitra" pitchFamily="2" charset="-78"/>
              </a:rPr>
              <a:t> </a:t>
            </a:r>
            <a:r>
              <a:rPr lang="fa-IR" sz="2600" b="1" dirty="0">
                <a:cs typeface="B Mitra" pitchFamily="2" charset="-78"/>
              </a:rPr>
              <a:t>معمولاً انسان بعنوان  ميزبان اتفاقي كنه شناخته </a:t>
            </a:r>
            <a:r>
              <a:rPr lang="fa-IR" sz="2600" b="1" dirty="0" smtClean="0">
                <a:cs typeface="B Mitra" pitchFamily="2" charset="-78"/>
              </a:rPr>
              <a:t>مي </a:t>
            </a:r>
            <a:r>
              <a:rPr lang="fa-IR" sz="2600" b="1" dirty="0">
                <a:cs typeface="B Mitra" pitchFamily="2" charset="-78"/>
              </a:rPr>
              <a:t>شود</a:t>
            </a:r>
            <a:r>
              <a:rPr lang="fa-IR" sz="2800" b="1" dirty="0">
                <a:cs typeface="B Mitra" pitchFamily="2" charset="-78"/>
              </a:rPr>
              <a:t>، </a:t>
            </a:r>
            <a:r>
              <a:rPr lang="fa-IR" sz="2400" b="1" dirty="0" smtClean="0">
                <a:cs typeface="B Mitra" pitchFamily="2" charset="-78"/>
              </a:rPr>
              <a:t>چرا </a:t>
            </a:r>
            <a:r>
              <a:rPr lang="fa-IR" sz="2400" b="1" dirty="0">
                <a:cs typeface="B Mitra" pitchFamily="2" charset="-78"/>
              </a:rPr>
              <a:t>كه در مناطق درگير بررسي هاي سرمي دام ها نشان مي </a:t>
            </a:r>
            <a:r>
              <a:rPr lang="fa-IR" sz="2400" b="1" dirty="0" smtClean="0">
                <a:cs typeface="B Mitra" pitchFamily="2" charset="-78"/>
              </a:rPr>
              <a:t>دهدكه </a:t>
            </a:r>
            <a:r>
              <a:rPr lang="fa-IR" sz="2400" b="1" dirty="0">
                <a:cs typeface="B Mitra" pitchFamily="2" charset="-78"/>
              </a:rPr>
              <a:t>انسان ها </a:t>
            </a:r>
            <a:endParaRPr lang="en-US" sz="2400" b="1" dirty="0" smtClean="0">
              <a:cs typeface="B Mitra" pitchFamily="2" charset="-78"/>
            </a:endParaRPr>
          </a:p>
          <a:p>
            <a:pPr marL="0" indent="0" algn="just" rtl="1">
              <a:lnSpc>
                <a:spcPct val="150000"/>
              </a:lnSpc>
              <a:buNone/>
            </a:pPr>
            <a:r>
              <a:rPr lang="fa-IR" sz="2400" b="1" dirty="0" smtClean="0">
                <a:cs typeface="B Mitra" pitchFamily="2" charset="-78"/>
              </a:rPr>
              <a:t>در </a:t>
            </a:r>
            <a:r>
              <a:rPr lang="fa-IR" sz="2400" b="1" dirty="0">
                <a:cs typeface="B Mitra" pitchFamily="2" charset="-78"/>
              </a:rPr>
              <a:t>دريائي از ويروس</a:t>
            </a:r>
            <a:r>
              <a:rPr lang="en-US" sz="2400" b="1" dirty="0">
                <a:cs typeface="B Mitra" pitchFamily="2" charset="-78"/>
              </a:rPr>
              <a:t>CCHF</a:t>
            </a:r>
            <a:r>
              <a:rPr lang="fa-IR" sz="2400" b="1" dirty="0">
                <a:cs typeface="B Mitra" pitchFamily="2" charset="-78"/>
              </a:rPr>
              <a:t> قرار داشتـــــه و </a:t>
            </a:r>
            <a:endParaRPr lang="en-US" sz="2400" b="1" dirty="0">
              <a:cs typeface="B Mitra" pitchFamily="2" charset="-78"/>
            </a:endParaRPr>
          </a:p>
          <a:p>
            <a:pPr marL="0" indent="0" algn="just" rtl="1">
              <a:lnSpc>
                <a:spcPct val="150000"/>
              </a:lnSpc>
              <a:buNone/>
            </a:pPr>
            <a:r>
              <a:rPr lang="fa-IR" sz="2400" b="1" dirty="0" smtClean="0">
                <a:cs typeface="B Mitra" pitchFamily="2" charset="-78"/>
              </a:rPr>
              <a:t>شگفت </a:t>
            </a:r>
            <a:r>
              <a:rPr lang="fa-IR" sz="2400" b="1" dirty="0">
                <a:cs typeface="B Mitra" pitchFamily="2" charset="-78"/>
              </a:rPr>
              <a:t>انگيز يا معجزه است كه موارد انساني </a:t>
            </a:r>
            <a:endParaRPr lang="en-US" sz="2400" b="1" dirty="0" smtClean="0">
              <a:cs typeface="B Mitra" pitchFamily="2" charset="-78"/>
            </a:endParaRPr>
          </a:p>
          <a:p>
            <a:pPr marL="0" indent="0" algn="just" rtl="1">
              <a:lnSpc>
                <a:spcPct val="150000"/>
              </a:lnSpc>
              <a:buNone/>
            </a:pPr>
            <a:r>
              <a:rPr lang="fa-IR" sz="2400" b="1" dirty="0" smtClean="0">
                <a:cs typeface="B Mitra" pitchFamily="2" charset="-78"/>
              </a:rPr>
              <a:t>خيلي </a:t>
            </a:r>
            <a:r>
              <a:rPr lang="fa-IR" sz="2400" b="1" dirty="0">
                <a:cs typeface="B Mitra" pitchFamily="2" charset="-78"/>
              </a:rPr>
              <a:t>كم و نادر است</a:t>
            </a:r>
            <a:r>
              <a:rPr lang="en-US" sz="2400" b="1" dirty="0">
                <a:cs typeface="B Mitra" pitchFamily="2" charset="-78"/>
              </a:rPr>
              <a:t>. </a:t>
            </a:r>
            <a:endParaRPr lang="fa-IR" sz="2400" b="1" dirty="0" smtClean="0">
              <a:cs typeface="B Mitra" pitchFamily="2" charset="-78"/>
            </a:endParaRPr>
          </a:p>
          <a:p>
            <a:pPr marL="0" indent="0" algn="r" rtl="1">
              <a:buNone/>
            </a:pPr>
            <a:endParaRPr lang="fa-I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43400"/>
            <a:ext cx="3962400" cy="2501988"/>
          </a:xfrm>
          <a:prstGeom prst="rect">
            <a:avLst/>
          </a:prstGeom>
        </p:spPr>
      </p:pic>
    </p:spTree>
    <p:extLst>
      <p:ext uri="{BB962C8B-B14F-4D97-AF65-F5344CB8AC3E}">
        <p14:creationId xmlns:p14="http://schemas.microsoft.com/office/powerpoint/2010/main" val="225620492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Content Placeholder 3" descr="hyalomma.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771900"/>
            <a:ext cx="5187061"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 y="152400"/>
            <a:ext cx="87630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lnSpc>
                <a:spcPct val="150000"/>
              </a:lnSpc>
            </a:pPr>
            <a:r>
              <a:rPr lang="fa-IR" sz="3200" b="1" dirty="0">
                <a:solidFill>
                  <a:schemeClr val="tx1"/>
                </a:solidFill>
                <a:cs typeface="B Mitra" pitchFamily="2" charset="-78"/>
              </a:rPr>
              <a:t>پرندگان منجمله كلاغ سياه، كلاغ زاغي، كبوتر، چكاوك، پرندگان آبزي، پرندگان مهاجر بعنوان ميزبانان كنه هاي نابالغ آلوده مي توانند كنه هاي نابالغ را به مسافت هاي بالنسبه كوتاه در خلال پروازهاي ناحيه اي و مسافت هاي طولاني در حين پروازهاي مهاجرتي بهار و پائيز حتي بين قاره اي منتقل نمايند. </a:t>
            </a:r>
          </a:p>
          <a:p>
            <a:pPr algn="justLow" rtl="1"/>
            <a:endParaRPr lang="en-US" sz="3200" dirty="0">
              <a:solidFill>
                <a:schemeClr val="tx1"/>
              </a:solidFill>
            </a:endParaRPr>
          </a:p>
        </p:txBody>
      </p:sp>
      <p:pic>
        <p:nvPicPr>
          <p:cNvPr id="6" name="Content Placeholder 3" descr="1248258955759garrapatad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661404" y="3954379"/>
            <a:ext cx="2482596" cy="2903621"/>
          </a:xfrm>
          <a:prstGeom prst="rect">
            <a:avLst/>
          </a:prstGeom>
        </p:spPr>
      </p:pic>
    </p:spTree>
    <p:extLst>
      <p:ext uri="{BB962C8B-B14F-4D97-AF65-F5344CB8AC3E}">
        <p14:creationId xmlns:p14="http://schemas.microsoft.com/office/powerpoint/2010/main" val="3945803152"/>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Subtitle 2"/>
          <p:cNvSpPr>
            <a:spLocks noGrp="1"/>
          </p:cNvSpPr>
          <p:nvPr>
            <p:ph type="subTitle" idx="1"/>
          </p:nvPr>
        </p:nvSpPr>
        <p:spPr>
          <a:xfrm>
            <a:off x="1524000" y="381000"/>
            <a:ext cx="6400800" cy="914400"/>
          </a:xfrm>
        </p:spPr>
        <p:txBody>
          <a:bodyPr/>
          <a:lstStyle/>
          <a:p>
            <a:pPr marR="0" eaLnBrk="1" hangingPunct="1"/>
            <a:r>
              <a:rPr lang="en-US" b="1" smtClean="0"/>
              <a:t>Tick ecology and forecasting models</a:t>
            </a:r>
          </a:p>
          <a:p>
            <a:pPr marR="0" eaLnBrk="1" hangingPunct="1"/>
            <a:endParaRPr lang="en-US" smtClean="0"/>
          </a:p>
        </p:txBody>
      </p:sp>
      <p:pic>
        <p:nvPicPr>
          <p:cNvPr id="7680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219200"/>
            <a:ext cx="5145088"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82850"/>
            <a:ext cx="20574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2325" y="2406650"/>
            <a:ext cx="191135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067698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3313" y="2112963"/>
            <a:ext cx="124618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3" descr="Hyalom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2063" y="3644900"/>
            <a:ext cx="1079500"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4"/>
          <p:cNvSpPr>
            <a:spLocks noChangeArrowheads="1"/>
          </p:cNvSpPr>
          <p:nvPr/>
        </p:nvSpPr>
        <p:spPr bwMode="auto">
          <a:xfrm>
            <a:off x="6011863" y="1268413"/>
            <a:ext cx="865187" cy="1152525"/>
          </a:xfrm>
          <a:prstGeom prst="rect">
            <a:avLst/>
          </a:prstGeom>
          <a:solidFill>
            <a:schemeClr val="bg1"/>
          </a:solidFill>
          <a:ln w="9525">
            <a:solidFill>
              <a:schemeClr val="tx1"/>
            </a:solidFill>
            <a:miter lim="800000"/>
            <a:headEnd/>
            <a:tailEnd/>
          </a:ln>
        </p:spPr>
        <p:txBody>
          <a:bodyPr wrap="none" anchor="ctr"/>
          <a:lstStyle/>
          <a:p>
            <a:endParaRPr lang="fa-IR"/>
          </a:p>
        </p:txBody>
      </p:sp>
      <p:pic>
        <p:nvPicPr>
          <p:cNvPr id="798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757363"/>
            <a:ext cx="630237"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8750" y="1638300"/>
            <a:ext cx="82708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830638"/>
            <a:ext cx="825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Text Box 8"/>
          <p:cNvSpPr txBox="1">
            <a:spLocks noChangeArrowheads="1"/>
          </p:cNvSpPr>
          <p:nvPr/>
        </p:nvSpPr>
        <p:spPr bwMode="auto">
          <a:xfrm>
            <a:off x="3871913" y="5029200"/>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rIns="91439">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r>
              <a:rPr lang="en-US" sz="2400" b="1">
                <a:latin typeface="Times New Roman" pitchFamily="18" charset="0"/>
              </a:rPr>
              <a:t>Larvae</a:t>
            </a:r>
          </a:p>
        </p:txBody>
      </p:sp>
      <p:sp>
        <p:nvSpPr>
          <p:cNvPr id="79881" name="Text Box 9"/>
          <p:cNvSpPr txBox="1">
            <a:spLocks noChangeArrowheads="1"/>
          </p:cNvSpPr>
          <p:nvPr/>
        </p:nvSpPr>
        <p:spPr bwMode="auto">
          <a:xfrm>
            <a:off x="2084388" y="4068763"/>
            <a:ext cx="127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rIns="91439">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r>
              <a:rPr lang="en-US" sz="2400" b="1">
                <a:latin typeface="Times New Roman" pitchFamily="18" charset="0"/>
              </a:rPr>
              <a:t>Nymphs</a:t>
            </a:r>
          </a:p>
        </p:txBody>
      </p:sp>
      <p:sp>
        <p:nvSpPr>
          <p:cNvPr id="79882" name="Text Box 10"/>
          <p:cNvSpPr txBox="1">
            <a:spLocks noChangeArrowheads="1"/>
          </p:cNvSpPr>
          <p:nvPr/>
        </p:nvSpPr>
        <p:spPr bwMode="auto">
          <a:xfrm>
            <a:off x="3832225" y="3236913"/>
            <a:ext cx="1049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rIns="91439">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r>
              <a:rPr lang="en-US" sz="2400" b="1">
                <a:latin typeface="Times New Roman" pitchFamily="18" charset="0"/>
              </a:rPr>
              <a:t>Adults</a:t>
            </a:r>
          </a:p>
        </p:txBody>
      </p:sp>
      <p:sp>
        <p:nvSpPr>
          <p:cNvPr id="79883" name="AutoShape 11"/>
          <p:cNvSpPr>
            <a:spLocks noChangeArrowheads="1"/>
          </p:cNvSpPr>
          <p:nvPr/>
        </p:nvSpPr>
        <p:spPr bwMode="auto">
          <a:xfrm rot="1800000">
            <a:off x="4918075" y="3806825"/>
            <a:ext cx="755650" cy="127000"/>
          </a:xfrm>
          <a:prstGeom prst="rightArrow">
            <a:avLst>
              <a:gd name="adj1" fmla="val 50000"/>
              <a:gd name="adj2" fmla="val 148750"/>
            </a:avLst>
          </a:prstGeom>
          <a:solidFill>
            <a:srgbClr val="FF9900"/>
          </a:solidFill>
          <a:ln w="9525">
            <a:solidFill>
              <a:schemeClr val="tx1"/>
            </a:solidFill>
            <a:miter lim="800000"/>
            <a:headEnd/>
            <a:tailEnd/>
          </a:ln>
        </p:spPr>
        <p:txBody>
          <a:bodyPr wrap="none" anchor="ctr"/>
          <a:lstStyle/>
          <a:p>
            <a:endParaRPr lang="fa-IR"/>
          </a:p>
        </p:txBody>
      </p:sp>
      <p:sp>
        <p:nvSpPr>
          <p:cNvPr id="79884" name="Text Box 12"/>
          <p:cNvSpPr txBox="1">
            <a:spLocks noChangeArrowheads="1"/>
          </p:cNvSpPr>
          <p:nvPr/>
        </p:nvSpPr>
        <p:spPr bwMode="auto">
          <a:xfrm>
            <a:off x="5659438" y="4068763"/>
            <a:ext cx="811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rIns="91439">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r>
              <a:rPr lang="en-US" sz="2400" b="1">
                <a:latin typeface="Times New Roman" pitchFamily="18" charset="0"/>
              </a:rPr>
              <a:t>Eggs</a:t>
            </a:r>
          </a:p>
        </p:txBody>
      </p:sp>
      <p:sp>
        <p:nvSpPr>
          <p:cNvPr id="79885" name="AutoShape 13"/>
          <p:cNvSpPr>
            <a:spLocks noChangeArrowheads="1"/>
          </p:cNvSpPr>
          <p:nvPr/>
        </p:nvSpPr>
        <p:spPr bwMode="auto">
          <a:xfrm rot="9000000">
            <a:off x="4835525" y="4708525"/>
            <a:ext cx="755650" cy="128588"/>
          </a:xfrm>
          <a:prstGeom prst="rightArrow">
            <a:avLst>
              <a:gd name="adj1" fmla="val 50000"/>
              <a:gd name="adj2" fmla="val 146913"/>
            </a:avLst>
          </a:prstGeom>
          <a:solidFill>
            <a:srgbClr val="FF9900"/>
          </a:solidFill>
          <a:ln w="9525">
            <a:solidFill>
              <a:schemeClr val="tx1"/>
            </a:solidFill>
            <a:miter lim="800000"/>
            <a:headEnd/>
            <a:tailEnd/>
          </a:ln>
        </p:spPr>
        <p:txBody>
          <a:bodyPr wrap="none" anchor="ctr"/>
          <a:lstStyle/>
          <a:p>
            <a:endParaRPr lang="fa-IR"/>
          </a:p>
        </p:txBody>
      </p:sp>
      <p:sp>
        <p:nvSpPr>
          <p:cNvPr id="79886" name="AutoShape 14"/>
          <p:cNvSpPr>
            <a:spLocks noChangeArrowheads="1"/>
          </p:cNvSpPr>
          <p:nvPr/>
        </p:nvSpPr>
        <p:spPr bwMode="auto">
          <a:xfrm rot="-9000000">
            <a:off x="2974975" y="4668838"/>
            <a:ext cx="755650" cy="128587"/>
          </a:xfrm>
          <a:prstGeom prst="rightArrow">
            <a:avLst>
              <a:gd name="adj1" fmla="val 50000"/>
              <a:gd name="adj2" fmla="val 146914"/>
            </a:avLst>
          </a:prstGeom>
          <a:solidFill>
            <a:srgbClr val="FF9900"/>
          </a:solidFill>
          <a:ln w="9525">
            <a:solidFill>
              <a:schemeClr val="tx1"/>
            </a:solidFill>
            <a:miter lim="800000"/>
            <a:headEnd/>
            <a:tailEnd/>
          </a:ln>
        </p:spPr>
        <p:txBody>
          <a:bodyPr wrap="none" anchor="ctr"/>
          <a:lstStyle/>
          <a:p>
            <a:endParaRPr lang="fa-IR"/>
          </a:p>
        </p:txBody>
      </p:sp>
      <p:sp>
        <p:nvSpPr>
          <p:cNvPr id="79887" name="AutoShape 15"/>
          <p:cNvSpPr>
            <a:spLocks noChangeArrowheads="1"/>
          </p:cNvSpPr>
          <p:nvPr/>
        </p:nvSpPr>
        <p:spPr bwMode="auto">
          <a:xfrm rot="-1800000">
            <a:off x="3048000" y="3749675"/>
            <a:ext cx="755650" cy="127000"/>
          </a:xfrm>
          <a:prstGeom prst="rightArrow">
            <a:avLst>
              <a:gd name="adj1" fmla="val 50000"/>
              <a:gd name="adj2" fmla="val 148750"/>
            </a:avLst>
          </a:prstGeom>
          <a:solidFill>
            <a:srgbClr val="FF9900"/>
          </a:solidFill>
          <a:ln w="9525">
            <a:solidFill>
              <a:schemeClr val="tx1"/>
            </a:solidFill>
            <a:miter lim="800000"/>
            <a:headEnd/>
            <a:tailEnd/>
          </a:ln>
        </p:spPr>
        <p:txBody>
          <a:bodyPr wrap="none" anchor="ctr"/>
          <a:lstStyle/>
          <a:p>
            <a:endParaRPr lang="fa-IR"/>
          </a:p>
        </p:txBody>
      </p:sp>
      <p:sp>
        <p:nvSpPr>
          <p:cNvPr id="79888" name="Text Box 16"/>
          <p:cNvSpPr txBox="1">
            <a:spLocks noChangeArrowheads="1"/>
          </p:cNvSpPr>
          <p:nvPr/>
        </p:nvSpPr>
        <p:spPr bwMode="auto">
          <a:xfrm rot="1800000">
            <a:off x="4838700" y="3567113"/>
            <a:ext cx="1339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rIns="91439">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r>
              <a:rPr lang="de-DE">
                <a:latin typeface="Times New Roman" pitchFamily="18" charset="0"/>
              </a:rPr>
              <a:t>trans-ovarial</a:t>
            </a:r>
          </a:p>
        </p:txBody>
      </p:sp>
      <p:sp>
        <p:nvSpPr>
          <p:cNvPr id="79889" name="Text Box 17"/>
          <p:cNvSpPr txBox="1">
            <a:spLocks noChangeArrowheads="1"/>
          </p:cNvSpPr>
          <p:nvPr/>
        </p:nvSpPr>
        <p:spPr bwMode="auto">
          <a:xfrm rot="1800000">
            <a:off x="2743200" y="4800600"/>
            <a:ext cx="1301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rIns="91439">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r>
              <a:rPr lang="de-DE">
                <a:latin typeface="Times New Roman" pitchFamily="18" charset="0"/>
              </a:rPr>
              <a:t>trans-stadial</a:t>
            </a:r>
          </a:p>
        </p:txBody>
      </p:sp>
      <p:sp>
        <p:nvSpPr>
          <p:cNvPr id="79890" name="Text Box 18"/>
          <p:cNvSpPr txBox="1">
            <a:spLocks noChangeArrowheads="1"/>
          </p:cNvSpPr>
          <p:nvPr/>
        </p:nvSpPr>
        <p:spPr bwMode="auto">
          <a:xfrm rot="-1800000">
            <a:off x="2640013" y="3470275"/>
            <a:ext cx="1301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rIns="91439">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r>
              <a:rPr lang="de-DE">
                <a:latin typeface="Times New Roman" pitchFamily="18" charset="0"/>
              </a:rPr>
              <a:t>trans-stadial</a:t>
            </a:r>
          </a:p>
        </p:txBody>
      </p:sp>
      <p:sp>
        <p:nvSpPr>
          <p:cNvPr id="79891" name="Text Box 19"/>
          <p:cNvSpPr txBox="1">
            <a:spLocks noChangeArrowheads="1"/>
          </p:cNvSpPr>
          <p:nvPr/>
        </p:nvSpPr>
        <p:spPr bwMode="auto">
          <a:xfrm rot="-1800000">
            <a:off x="4833938" y="4673600"/>
            <a:ext cx="1301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rIns="91439">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r>
              <a:rPr lang="de-DE">
                <a:latin typeface="Times New Roman" pitchFamily="18" charset="0"/>
              </a:rPr>
              <a:t>trans-stadial</a:t>
            </a:r>
          </a:p>
        </p:txBody>
      </p:sp>
      <p:sp>
        <p:nvSpPr>
          <p:cNvPr id="79892" name="Text Box 20"/>
          <p:cNvSpPr txBox="1">
            <a:spLocks noChangeArrowheads="1"/>
          </p:cNvSpPr>
          <p:nvPr/>
        </p:nvSpPr>
        <p:spPr bwMode="auto">
          <a:xfrm>
            <a:off x="2882900" y="1557338"/>
            <a:ext cx="1217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rIns="91439">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2400" b="1">
                <a:latin typeface="Arial" pitchFamily="34" charset="0"/>
              </a:rPr>
              <a:t>Human</a:t>
            </a:r>
          </a:p>
        </p:txBody>
      </p:sp>
      <p:sp>
        <p:nvSpPr>
          <p:cNvPr id="79893" name="Text Box 21"/>
          <p:cNvSpPr txBox="1">
            <a:spLocks noChangeArrowheads="1"/>
          </p:cNvSpPr>
          <p:nvPr/>
        </p:nvSpPr>
        <p:spPr bwMode="auto">
          <a:xfrm>
            <a:off x="3390900" y="5924550"/>
            <a:ext cx="232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rIns="91439">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r>
              <a:rPr lang="en-US" sz="2400" i="1">
                <a:latin typeface="Times New Roman" pitchFamily="18" charset="0"/>
              </a:rPr>
              <a:t>Small vertebrates</a:t>
            </a:r>
          </a:p>
        </p:txBody>
      </p:sp>
      <p:sp>
        <p:nvSpPr>
          <p:cNvPr id="79894" name="Text Box 22"/>
          <p:cNvSpPr txBox="1">
            <a:spLocks noChangeArrowheads="1"/>
          </p:cNvSpPr>
          <p:nvPr/>
        </p:nvSpPr>
        <p:spPr bwMode="auto">
          <a:xfrm>
            <a:off x="398463" y="4694238"/>
            <a:ext cx="15541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rIns="91439">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2400" i="1">
                <a:latin typeface="Times New Roman" pitchFamily="18" charset="0"/>
              </a:rPr>
              <a:t>Small </a:t>
            </a:r>
          </a:p>
          <a:p>
            <a:pPr algn="ctr"/>
            <a:r>
              <a:rPr lang="en-US" sz="2400" i="1">
                <a:latin typeface="Times New Roman" pitchFamily="18" charset="0"/>
              </a:rPr>
              <a:t>vertebrates</a:t>
            </a:r>
          </a:p>
        </p:txBody>
      </p:sp>
      <p:sp>
        <p:nvSpPr>
          <p:cNvPr id="79895" name="AutoShape 23"/>
          <p:cNvSpPr>
            <a:spLocks noChangeArrowheads="1"/>
          </p:cNvSpPr>
          <p:nvPr/>
        </p:nvSpPr>
        <p:spPr bwMode="auto">
          <a:xfrm>
            <a:off x="1465263" y="4068763"/>
            <a:ext cx="619125" cy="320675"/>
          </a:xfrm>
          <a:prstGeom prst="leftRightArrow">
            <a:avLst>
              <a:gd name="adj1" fmla="val 50000"/>
              <a:gd name="adj2" fmla="val 38614"/>
            </a:avLst>
          </a:prstGeom>
          <a:solidFill>
            <a:schemeClr val="accent2"/>
          </a:solidFill>
          <a:ln w="9525">
            <a:solidFill>
              <a:schemeClr val="tx1"/>
            </a:solidFill>
            <a:miter lim="800000"/>
            <a:headEnd/>
            <a:tailEnd/>
          </a:ln>
        </p:spPr>
        <p:txBody>
          <a:bodyPr wrap="none" lIns="91439" rIns="91439" anchor="ctr"/>
          <a:lstStyle/>
          <a:p>
            <a:pPr algn="ctr" eaLnBrk="0" hangingPunct="0"/>
            <a:endParaRPr lang="de-DE" sz="2400">
              <a:solidFill>
                <a:schemeClr val="accent2"/>
              </a:solidFill>
              <a:latin typeface="Times New Roman" pitchFamily="18" charset="0"/>
            </a:endParaRPr>
          </a:p>
        </p:txBody>
      </p:sp>
      <p:sp>
        <p:nvSpPr>
          <p:cNvPr id="79896" name="AutoShape 24"/>
          <p:cNvSpPr>
            <a:spLocks noChangeArrowheads="1"/>
          </p:cNvSpPr>
          <p:nvPr/>
        </p:nvSpPr>
        <p:spPr bwMode="auto">
          <a:xfrm rot="5400000">
            <a:off x="4030662" y="5561013"/>
            <a:ext cx="576263" cy="344488"/>
          </a:xfrm>
          <a:prstGeom prst="leftRightArrow">
            <a:avLst>
              <a:gd name="adj1" fmla="val 50000"/>
              <a:gd name="adj2" fmla="val 33456"/>
            </a:avLst>
          </a:prstGeom>
          <a:solidFill>
            <a:schemeClr val="accent2"/>
          </a:solidFill>
          <a:ln w="9525">
            <a:solidFill>
              <a:schemeClr val="tx1"/>
            </a:solidFill>
            <a:miter lim="800000"/>
            <a:headEnd/>
            <a:tailEnd/>
          </a:ln>
        </p:spPr>
        <p:txBody>
          <a:bodyPr rot="10800000" vert="eaVert" wrap="none" lIns="91439" rIns="91439" anchor="ctr"/>
          <a:lstStyle/>
          <a:p>
            <a:pPr algn="ctr" eaLnBrk="0" hangingPunct="0"/>
            <a:endParaRPr lang="de-DE" sz="2400">
              <a:solidFill>
                <a:schemeClr val="accent2"/>
              </a:solidFill>
              <a:latin typeface="Times New Roman" pitchFamily="18" charset="0"/>
            </a:endParaRPr>
          </a:p>
        </p:txBody>
      </p:sp>
      <p:sp>
        <p:nvSpPr>
          <p:cNvPr id="79897" name="Text Box 25"/>
          <p:cNvSpPr txBox="1">
            <a:spLocks noChangeArrowheads="1"/>
          </p:cNvSpPr>
          <p:nvPr/>
        </p:nvSpPr>
        <p:spPr bwMode="auto">
          <a:xfrm>
            <a:off x="5940425" y="2565400"/>
            <a:ext cx="1333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rIns="91439">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r>
              <a:rPr lang="en-US" sz="2400" i="1" dirty="0">
                <a:latin typeface="Times New Roman" pitchFamily="18" charset="0"/>
              </a:rPr>
              <a:t>Livestock</a:t>
            </a:r>
          </a:p>
        </p:txBody>
      </p:sp>
      <p:sp>
        <p:nvSpPr>
          <p:cNvPr id="79898" name="AutoShape 26"/>
          <p:cNvSpPr>
            <a:spLocks noChangeArrowheads="1"/>
          </p:cNvSpPr>
          <p:nvPr/>
        </p:nvSpPr>
        <p:spPr bwMode="auto">
          <a:xfrm>
            <a:off x="4146550" y="2852738"/>
            <a:ext cx="344488" cy="384175"/>
          </a:xfrm>
          <a:prstGeom prst="upArrow">
            <a:avLst>
              <a:gd name="adj1" fmla="val 50000"/>
              <a:gd name="adj2" fmla="val 27880"/>
            </a:avLst>
          </a:prstGeom>
          <a:solidFill>
            <a:srgbClr val="FF33CC"/>
          </a:solidFill>
          <a:ln w="9525">
            <a:solidFill>
              <a:schemeClr val="tx1"/>
            </a:solidFill>
            <a:miter lim="800000"/>
            <a:headEnd/>
            <a:tailEnd/>
          </a:ln>
        </p:spPr>
        <p:txBody>
          <a:bodyPr wrap="none" anchor="ctr"/>
          <a:lstStyle/>
          <a:p>
            <a:endParaRPr lang="fa-IR"/>
          </a:p>
        </p:txBody>
      </p:sp>
      <p:sp>
        <p:nvSpPr>
          <p:cNvPr id="79899" name="AutoShape 27"/>
          <p:cNvSpPr>
            <a:spLocks noChangeArrowheads="1"/>
          </p:cNvSpPr>
          <p:nvPr/>
        </p:nvSpPr>
        <p:spPr bwMode="auto">
          <a:xfrm rot="-10491822">
            <a:off x="4714875" y="2543175"/>
            <a:ext cx="777875" cy="146050"/>
          </a:xfrm>
          <a:prstGeom prst="rightArrow">
            <a:avLst>
              <a:gd name="adj1" fmla="val 50000"/>
              <a:gd name="adj2" fmla="val 133152"/>
            </a:avLst>
          </a:prstGeom>
          <a:solidFill>
            <a:srgbClr val="FF00FF"/>
          </a:solidFill>
          <a:ln w="9525">
            <a:solidFill>
              <a:schemeClr val="tx1"/>
            </a:solidFill>
            <a:miter lim="800000"/>
            <a:headEnd/>
            <a:tailEnd/>
          </a:ln>
        </p:spPr>
        <p:txBody>
          <a:bodyPr wrap="none" anchor="ctr"/>
          <a:lstStyle/>
          <a:p>
            <a:endParaRPr lang="fa-IR"/>
          </a:p>
        </p:txBody>
      </p:sp>
      <p:pic>
        <p:nvPicPr>
          <p:cNvPr id="79900"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2088" y="3213100"/>
            <a:ext cx="11684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01"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9950" y="2595563"/>
            <a:ext cx="665163"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02" name="Picture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8488" y="3213100"/>
            <a:ext cx="8334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903" name="AutoShape 31"/>
          <p:cNvSpPr>
            <a:spLocks noChangeArrowheads="1"/>
          </p:cNvSpPr>
          <p:nvPr/>
        </p:nvSpPr>
        <p:spPr bwMode="auto">
          <a:xfrm rot="240116">
            <a:off x="2413000" y="2963863"/>
            <a:ext cx="1638300" cy="320675"/>
          </a:xfrm>
          <a:prstGeom prst="leftRightArrow">
            <a:avLst>
              <a:gd name="adj1" fmla="val 50000"/>
              <a:gd name="adj2" fmla="val 102178"/>
            </a:avLst>
          </a:prstGeom>
          <a:solidFill>
            <a:schemeClr val="accent2"/>
          </a:solidFill>
          <a:ln w="9525">
            <a:solidFill>
              <a:schemeClr val="tx1"/>
            </a:solidFill>
            <a:miter lim="800000"/>
            <a:headEnd/>
            <a:tailEnd/>
          </a:ln>
        </p:spPr>
        <p:txBody>
          <a:bodyPr wrap="none" lIns="91439" rIns="91439" anchor="ctr"/>
          <a:lstStyle/>
          <a:p>
            <a:pPr algn="ctr" eaLnBrk="0" hangingPunct="0"/>
            <a:endParaRPr lang="de-DE" sz="2400">
              <a:solidFill>
                <a:schemeClr val="accent2"/>
              </a:solidFill>
              <a:latin typeface="Times New Roman" pitchFamily="18" charset="0"/>
            </a:endParaRPr>
          </a:p>
        </p:txBody>
      </p:sp>
      <p:sp>
        <p:nvSpPr>
          <p:cNvPr id="79904" name="Text Box 32"/>
          <p:cNvSpPr txBox="1">
            <a:spLocks noChangeArrowheads="1"/>
          </p:cNvSpPr>
          <p:nvPr/>
        </p:nvSpPr>
        <p:spPr bwMode="auto">
          <a:xfrm>
            <a:off x="611188" y="2708275"/>
            <a:ext cx="24780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rIns="91439">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r>
              <a:rPr lang="en-US" sz="2400" i="1">
                <a:latin typeface="Times New Roman" pitchFamily="18" charset="0"/>
              </a:rPr>
              <a:t>Birds and </a:t>
            </a:r>
          </a:p>
          <a:p>
            <a:r>
              <a:rPr lang="en-US" sz="2400" i="1">
                <a:latin typeface="Times New Roman" pitchFamily="18" charset="0"/>
              </a:rPr>
              <a:t>Larges vertebrates</a:t>
            </a:r>
          </a:p>
        </p:txBody>
      </p:sp>
      <p:pic>
        <p:nvPicPr>
          <p:cNvPr id="79905" name="Picture 3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83300" y="1341438"/>
            <a:ext cx="708025" cy="992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9906" name="Picture 3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56138" y="5348288"/>
            <a:ext cx="9636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907" name="Text Box 35"/>
          <p:cNvSpPr txBox="1">
            <a:spLocks noChangeArrowheads="1"/>
          </p:cNvSpPr>
          <p:nvPr/>
        </p:nvSpPr>
        <p:spPr bwMode="auto">
          <a:xfrm>
            <a:off x="755650" y="5516563"/>
            <a:ext cx="17986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r>
              <a:rPr lang="en-US" sz="1600">
                <a:solidFill>
                  <a:srgbClr val="000066"/>
                </a:solidFill>
                <a:latin typeface="Times New Roman" pitchFamily="18" charset="0"/>
              </a:rPr>
              <a:t>Amplifier hosts for </a:t>
            </a:r>
          </a:p>
          <a:p>
            <a:r>
              <a:rPr lang="en-US" sz="1600">
                <a:solidFill>
                  <a:srgbClr val="000066"/>
                </a:solidFill>
                <a:latin typeface="Times New Roman" pitchFamily="18" charset="0"/>
              </a:rPr>
              <a:t>virus and ticks</a:t>
            </a:r>
            <a:endParaRPr lang="en-US" sz="2400">
              <a:solidFill>
                <a:srgbClr val="000066"/>
              </a:solidFill>
              <a:latin typeface="Times New Roman" pitchFamily="18" charset="0"/>
            </a:endParaRPr>
          </a:p>
        </p:txBody>
      </p:sp>
      <p:sp>
        <p:nvSpPr>
          <p:cNvPr id="124964" name="Text Box 36"/>
          <p:cNvSpPr txBox="1">
            <a:spLocks noChangeArrowheads="1"/>
          </p:cNvSpPr>
          <p:nvPr/>
        </p:nvSpPr>
        <p:spPr bwMode="auto">
          <a:xfrm>
            <a:off x="1347788" y="304800"/>
            <a:ext cx="6286500" cy="701675"/>
          </a:xfrm>
          <a:prstGeom prst="rect">
            <a:avLst/>
          </a:prstGeom>
          <a:noFill/>
          <a:ln w="9525">
            <a:noFill/>
            <a:miter lim="800000"/>
            <a:headEnd/>
            <a:tailEnd/>
          </a:ln>
          <a:effectLst/>
        </p:spPr>
        <p:txBody>
          <a:bodyPr>
            <a:spAutoFit/>
          </a:bodyPr>
          <a:lstStyle/>
          <a:p>
            <a:pPr algn="ctr" rtl="1" eaLnBrk="0" fontAlgn="auto" hangingPunct="0">
              <a:spcBef>
                <a:spcPts val="0"/>
              </a:spcBef>
              <a:spcAft>
                <a:spcPts val="0"/>
              </a:spcAft>
              <a:defRPr/>
            </a:pPr>
            <a:r>
              <a:rPr lang="fa-IR" sz="4000" dirty="0">
                <a:solidFill>
                  <a:srgbClr val="FF0000"/>
                </a:solidFill>
                <a:effectLst>
                  <a:outerShdw blurRad="38100" dist="38100" dir="2700000" algn="tl">
                    <a:srgbClr val="000000"/>
                  </a:outerShdw>
                </a:effectLst>
                <a:latin typeface="+mn-lt"/>
                <a:cs typeface="+mn-cs"/>
              </a:rPr>
              <a:t>راه انتقال بيماري</a:t>
            </a:r>
            <a:r>
              <a:rPr lang="en-US" sz="4000" b="1" dirty="0" smtClean="0">
                <a:solidFill>
                  <a:srgbClr val="FF0000"/>
                </a:solidFill>
                <a:effectLst>
                  <a:outerShdw blurRad="38100" dist="38100" dir="2700000" algn="tl">
                    <a:srgbClr val="000000"/>
                  </a:outerShdw>
                </a:effectLst>
                <a:latin typeface="+mn-lt"/>
                <a:cs typeface="+mn-cs"/>
              </a:rPr>
              <a:t>CCHF </a:t>
            </a:r>
            <a:endParaRPr lang="fr-FR" sz="4000" dirty="0">
              <a:solidFill>
                <a:srgbClr val="000066"/>
              </a:solidFill>
              <a:latin typeface="+mn-lt"/>
              <a:cs typeface="+mn-cs"/>
            </a:endParaRPr>
          </a:p>
        </p:txBody>
      </p:sp>
      <p:sp>
        <p:nvSpPr>
          <p:cNvPr id="79909" name="Text Box 37"/>
          <p:cNvSpPr txBox="1">
            <a:spLocks noChangeArrowheads="1"/>
          </p:cNvSpPr>
          <p:nvPr/>
        </p:nvSpPr>
        <p:spPr bwMode="auto">
          <a:xfrm>
            <a:off x="4487863" y="1555750"/>
            <a:ext cx="1385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2400" b="1">
                <a:latin typeface="Arial" pitchFamily="34" charset="0"/>
              </a:rPr>
              <a:t>Hospital</a:t>
            </a:r>
          </a:p>
        </p:txBody>
      </p:sp>
      <p:pic>
        <p:nvPicPr>
          <p:cNvPr id="79910" name="Picture 38" descr="HORNBIL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1620838" y="2098675"/>
            <a:ext cx="71913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911" name="AutoShape 39"/>
          <p:cNvSpPr>
            <a:spLocks noChangeArrowheads="1"/>
          </p:cNvSpPr>
          <p:nvPr/>
        </p:nvSpPr>
        <p:spPr bwMode="auto">
          <a:xfrm rot="-587706">
            <a:off x="3132138" y="2562225"/>
            <a:ext cx="777875" cy="146050"/>
          </a:xfrm>
          <a:prstGeom prst="rightArrow">
            <a:avLst>
              <a:gd name="adj1" fmla="val 50000"/>
              <a:gd name="adj2" fmla="val 133152"/>
            </a:avLst>
          </a:prstGeom>
          <a:solidFill>
            <a:srgbClr val="FF00FF"/>
          </a:solidFill>
          <a:ln w="9525">
            <a:solidFill>
              <a:schemeClr val="tx1"/>
            </a:solidFill>
            <a:miter lim="800000"/>
            <a:headEnd/>
            <a:tailEnd/>
          </a:ln>
        </p:spPr>
        <p:txBody>
          <a:bodyPr wrap="none" anchor="ctr"/>
          <a:lstStyle/>
          <a:p>
            <a:endParaRPr lang="fa-IR"/>
          </a:p>
        </p:txBody>
      </p:sp>
      <p:sp>
        <p:nvSpPr>
          <p:cNvPr id="79912" name="AutoShape 40"/>
          <p:cNvSpPr>
            <a:spLocks noChangeArrowheads="1"/>
          </p:cNvSpPr>
          <p:nvPr/>
        </p:nvSpPr>
        <p:spPr bwMode="auto">
          <a:xfrm rot="-7884376">
            <a:off x="2527300" y="1341438"/>
            <a:ext cx="863600" cy="863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110" y="17858"/>
                </a:moveTo>
                <a:cubicBezTo>
                  <a:pt x="16847" y="16574"/>
                  <a:pt x="18596" y="13823"/>
                  <a:pt x="18596" y="10800"/>
                </a:cubicBezTo>
                <a:cubicBezTo>
                  <a:pt x="18596" y="6494"/>
                  <a:pt x="15105" y="3004"/>
                  <a:pt x="10800" y="3004"/>
                </a:cubicBezTo>
                <a:cubicBezTo>
                  <a:pt x="6494" y="3004"/>
                  <a:pt x="3004" y="6494"/>
                  <a:pt x="3004" y="10800"/>
                </a:cubicBezTo>
                <a:lnTo>
                  <a:pt x="0" y="10800"/>
                </a:lnTo>
                <a:cubicBezTo>
                  <a:pt x="0" y="4835"/>
                  <a:pt x="4835" y="0"/>
                  <a:pt x="10800" y="0"/>
                </a:cubicBezTo>
                <a:cubicBezTo>
                  <a:pt x="16764" y="0"/>
                  <a:pt x="21600" y="4835"/>
                  <a:pt x="21600" y="10800"/>
                </a:cubicBezTo>
                <a:cubicBezTo>
                  <a:pt x="21600" y="14988"/>
                  <a:pt x="19178" y="18799"/>
                  <a:pt x="15386" y="20577"/>
                </a:cubicBezTo>
                <a:lnTo>
                  <a:pt x="16532" y="23022"/>
                </a:lnTo>
                <a:lnTo>
                  <a:pt x="10944" y="21001"/>
                </a:lnTo>
                <a:lnTo>
                  <a:pt x="12964" y="15413"/>
                </a:lnTo>
                <a:lnTo>
                  <a:pt x="14110" y="17858"/>
                </a:lnTo>
                <a:close/>
              </a:path>
            </a:pathLst>
          </a:custGeom>
          <a:solidFill>
            <a:schemeClr val="accent1"/>
          </a:solidFill>
          <a:ln w="9525">
            <a:solidFill>
              <a:schemeClr val="tx1"/>
            </a:solidFill>
            <a:miter lim="800000"/>
            <a:headEnd/>
            <a:tailEnd/>
          </a:ln>
        </p:spPr>
        <p:txBody>
          <a:bodyPr wrap="none" anchor="ctr"/>
          <a:lstStyle/>
          <a:p>
            <a:endParaRPr lang="fa-IR"/>
          </a:p>
        </p:txBody>
      </p:sp>
      <p:sp>
        <p:nvSpPr>
          <p:cNvPr id="79913" name="AutoShape 41"/>
          <p:cNvSpPr>
            <a:spLocks noChangeArrowheads="1"/>
          </p:cNvSpPr>
          <p:nvPr/>
        </p:nvSpPr>
        <p:spPr bwMode="auto">
          <a:xfrm rot="1981471">
            <a:off x="5148263" y="1341438"/>
            <a:ext cx="863600" cy="863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110" y="17858"/>
                </a:moveTo>
                <a:cubicBezTo>
                  <a:pt x="16847" y="16574"/>
                  <a:pt x="18596" y="13823"/>
                  <a:pt x="18596" y="10800"/>
                </a:cubicBezTo>
                <a:cubicBezTo>
                  <a:pt x="18596" y="6494"/>
                  <a:pt x="15105" y="3004"/>
                  <a:pt x="10800" y="3004"/>
                </a:cubicBezTo>
                <a:cubicBezTo>
                  <a:pt x="6494" y="3004"/>
                  <a:pt x="3004" y="6494"/>
                  <a:pt x="3004" y="10800"/>
                </a:cubicBezTo>
                <a:lnTo>
                  <a:pt x="0" y="10800"/>
                </a:lnTo>
                <a:cubicBezTo>
                  <a:pt x="0" y="4835"/>
                  <a:pt x="4835" y="0"/>
                  <a:pt x="10800" y="0"/>
                </a:cubicBezTo>
                <a:cubicBezTo>
                  <a:pt x="16764" y="0"/>
                  <a:pt x="21600" y="4835"/>
                  <a:pt x="21600" y="10800"/>
                </a:cubicBezTo>
                <a:cubicBezTo>
                  <a:pt x="21600" y="14988"/>
                  <a:pt x="19178" y="18799"/>
                  <a:pt x="15386" y="20577"/>
                </a:cubicBezTo>
                <a:lnTo>
                  <a:pt x="16532" y="23022"/>
                </a:lnTo>
                <a:lnTo>
                  <a:pt x="10944" y="21001"/>
                </a:lnTo>
                <a:lnTo>
                  <a:pt x="12964" y="15413"/>
                </a:lnTo>
                <a:lnTo>
                  <a:pt x="14110" y="17858"/>
                </a:lnTo>
                <a:close/>
              </a:path>
            </a:pathLst>
          </a:custGeom>
          <a:solidFill>
            <a:schemeClr val="accent1"/>
          </a:solidFill>
          <a:ln w="9525">
            <a:solidFill>
              <a:schemeClr val="tx1"/>
            </a:solidFill>
            <a:miter lim="800000"/>
            <a:headEnd/>
            <a:tailEnd/>
          </a:ln>
        </p:spPr>
        <p:txBody>
          <a:bodyPr wrap="none" anchor="ctr"/>
          <a:lstStyle/>
          <a:p>
            <a:endParaRPr lang="fa-IR"/>
          </a:p>
        </p:txBody>
      </p:sp>
      <p:sp>
        <p:nvSpPr>
          <p:cNvPr id="79914" name="AutoShape 42"/>
          <p:cNvSpPr>
            <a:spLocks noChangeArrowheads="1"/>
          </p:cNvSpPr>
          <p:nvPr/>
        </p:nvSpPr>
        <p:spPr bwMode="auto">
          <a:xfrm rot="-271729">
            <a:off x="4572000" y="2924175"/>
            <a:ext cx="1638300" cy="320675"/>
          </a:xfrm>
          <a:prstGeom prst="leftRightArrow">
            <a:avLst>
              <a:gd name="adj1" fmla="val 50000"/>
              <a:gd name="adj2" fmla="val 102178"/>
            </a:avLst>
          </a:prstGeom>
          <a:solidFill>
            <a:schemeClr val="accent2"/>
          </a:solidFill>
          <a:ln w="9525">
            <a:solidFill>
              <a:schemeClr val="tx1"/>
            </a:solidFill>
            <a:miter lim="800000"/>
            <a:headEnd/>
            <a:tailEnd/>
          </a:ln>
        </p:spPr>
        <p:txBody>
          <a:bodyPr wrap="none" lIns="91439" rIns="91439" anchor="ctr"/>
          <a:lstStyle/>
          <a:p>
            <a:pPr algn="ctr" eaLnBrk="0" hangingPunct="0"/>
            <a:endParaRPr lang="de-DE" sz="2400">
              <a:solidFill>
                <a:schemeClr val="accent2"/>
              </a:solidFill>
              <a:latin typeface="Times New Roman" pitchFamily="18" charset="0"/>
            </a:endParaRPr>
          </a:p>
        </p:txBody>
      </p:sp>
    </p:spTree>
    <p:extLst>
      <p:ext uri="{BB962C8B-B14F-4D97-AF65-F5344CB8AC3E}">
        <p14:creationId xmlns:p14="http://schemas.microsoft.com/office/powerpoint/2010/main" val="37558191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ctrTitle"/>
          </p:nvPr>
        </p:nvSpPr>
        <p:spPr>
          <a:xfrm>
            <a:off x="457200" y="0"/>
            <a:ext cx="7772400" cy="1470025"/>
          </a:xfrm>
        </p:spPr>
        <p:txBody>
          <a:bodyPr>
            <a:normAutofit/>
          </a:bodyPr>
          <a:lstStyle/>
          <a:p>
            <a:pPr eaLnBrk="1" fontAlgn="auto" hangingPunct="1">
              <a:spcAft>
                <a:spcPts val="0"/>
              </a:spcAft>
              <a:defRPr/>
            </a:pPr>
            <a:r>
              <a:rPr lang="en-US" sz="3200" smtClean="0"/>
              <a:t>The CCHF clinic: ticks bite, cutaneous rash </a:t>
            </a:r>
            <a:br>
              <a:rPr lang="en-US" sz="3200" smtClean="0"/>
            </a:br>
            <a:endParaRPr lang="en-US" sz="3200" smtClean="0"/>
          </a:p>
        </p:txBody>
      </p:sp>
      <p:pic>
        <p:nvPicPr>
          <p:cNvPr id="8192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4191000"/>
            <a:ext cx="36290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255713"/>
            <a:ext cx="3013075"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295400"/>
            <a:ext cx="3856038"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49829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3" descr="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760413"/>
            <a:ext cx="6934200" cy="487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9776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3" descr="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762000"/>
            <a:ext cx="73914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1371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3368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Autofit/>
          </a:bodyPr>
          <a:lstStyle/>
          <a:p>
            <a:pPr algn="ctr" rtl="1" eaLnBrk="1" fontAlgn="auto" hangingPunct="1">
              <a:spcAft>
                <a:spcPts val="0"/>
              </a:spcAft>
              <a:defRPr/>
            </a:pPr>
            <a:r>
              <a:rPr lang="fa-IR" sz="5400" dirty="0" smtClean="0">
                <a:solidFill>
                  <a:schemeClr val="tx2">
                    <a:satMod val="130000"/>
                  </a:schemeClr>
                </a:solidFill>
                <a:cs typeface="B Titr" pitchFamily="2" charset="-78"/>
              </a:rPr>
              <a:t>در چند دهه گذشته بيش از 60% عوامل عفوني جديد از حيوانات يا توليدات آنها  منشا گرفته اند.</a:t>
            </a:r>
            <a:endParaRPr lang="fa-IR" sz="5400" dirty="0">
              <a:solidFill>
                <a:schemeClr val="tx2">
                  <a:satMod val="130000"/>
                </a:schemeClr>
              </a:solidFill>
              <a:cs typeface="B Titr" pitchFamily="2" charset="-78"/>
            </a:endParaRPr>
          </a:p>
        </p:txBody>
      </p:sp>
      <p:pic>
        <p:nvPicPr>
          <p:cNvPr id="4" name="Picture 4" descr="تب مالت5.jpg"/>
          <p:cNvPicPr>
            <a:picLocks noChangeAspect="1"/>
          </p:cNvPicPr>
          <p:nvPr/>
        </p:nvPicPr>
        <p:blipFill>
          <a:blip r:embed="rId2" cstate="print"/>
          <a:srcRect/>
          <a:stretch>
            <a:fillRect/>
          </a:stretch>
        </p:blipFill>
        <p:spPr bwMode="auto">
          <a:xfrm>
            <a:off x="0" y="3886200"/>
            <a:ext cx="5508625" cy="29718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0"/>
            <a:ext cx="3124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3" descr="D:\Haemorrhagic Fever\CCHF\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 y="2438400"/>
            <a:ext cx="59880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4072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a:bodyPr>
          <a:lstStyle/>
          <a:p>
            <a:pPr algn="ctr" rtl="1">
              <a:buNone/>
            </a:pPr>
            <a:r>
              <a:rPr lang="fa-IR" sz="8000" dirty="0" smtClean="0">
                <a:cs typeface="B Nazanin" pitchFamily="2" charset="-78"/>
              </a:rPr>
              <a:t>اقدامات کنترلی در جهت کاهش موارد انسانی بیماری</a:t>
            </a:r>
            <a:endParaRPr lang="en-US" sz="8000" dirty="0">
              <a:cs typeface="B 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57200" y="-152400"/>
            <a:ext cx="8229600" cy="1143000"/>
          </a:xfrm>
        </p:spPr>
        <p:txBody>
          <a:bodyPr/>
          <a:lstStyle/>
          <a:p>
            <a:pPr algn="ctr" eaLnBrk="1" hangingPunct="1">
              <a:defRPr/>
            </a:pPr>
            <a:r>
              <a:rPr lang="fa-IR" dirty="0" smtClean="0"/>
              <a:t>آموزش دامداران و افراد مرتبط </a:t>
            </a:r>
            <a:endParaRPr lang="hi-IN" dirty="0" smtClean="0"/>
          </a:p>
        </p:txBody>
      </p:sp>
      <p:sp>
        <p:nvSpPr>
          <p:cNvPr id="173059" name="Rectangle 3"/>
          <p:cNvSpPr>
            <a:spLocks noGrp="1" noChangeArrowheads="1"/>
          </p:cNvSpPr>
          <p:nvPr>
            <p:ph type="body" idx="1"/>
          </p:nvPr>
        </p:nvSpPr>
        <p:spPr/>
        <p:txBody>
          <a:bodyPr/>
          <a:lstStyle/>
          <a:p>
            <a:pPr eaLnBrk="1" hangingPunct="1">
              <a:defRPr/>
            </a:pPr>
            <a:endParaRPr lang="hi-IN" smtClean="0"/>
          </a:p>
        </p:txBody>
      </p:sp>
      <p:pic>
        <p:nvPicPr>
          <p:cNvPr id="21508" name="Picture 4" descr="DSC001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557338"/>
            <a:ext cx="41783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DSC001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0962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803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200" y="-76200"/>
            <a:ext cx="8229600" cy="1143000"/>
          </a:xfrm>
        </p:spPr>
        <p:txBody>
          <a:bodyPr/>
          <a:lstStyle/>
          <a:p>
            <a:pPr algn="ctr" eaLnBrk="1" hangingPunct="1">
              <a:defRPr/>
            </a:pPr>
            <a:r>
              <a:rPr lang="fa-IR" dirty="0" smtClean="0"/>
              <a:t>سمپاشی بدن و جایگاه دام</a:t>
            </a:r>
            <a:endParaRPr lang="hi-IN" dirty="0" smtClean="0"/>
          </a:p>
        </p:txBody>
      </p:sp>
      <p:pic>
        <p:nvPicPr>
          <p:cNvPr id="22531" name="Picture 3" descr="6"/>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 y="1143000"/>
            <a:ext cx="8991599" cy="56673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794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descr="6_0_656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34004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540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5107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50250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7566619"/>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685800" y="381000"/>
            <a:ext cx="7772400" cy="5715000"/>
          </a:xfrm>
        </p:spPr>
        <p:txBody>
          <a:bodyPr rtlCol="0">
            <a:normAutofit/>
          </a:bodyPr>
          <a:lstStyle/>
          <a:p>
            <a:pPr marL="365760" indent="-256032" algn="justLow" rtl="1" eaLnBrk="1" fontAlgn="auto" hangingPunct="1">
              <a:spcAft>
                <a:spcPts val="0"/>
              </a:spcAft>
              <a:buFontTx/>
              <a:buNone/>
              <a:defRPr/>
            </a:pPr>
            <a:r>
              <a:rPr lang="ar-SA" sz="2800" b="1" dirty="0" smtClean="0">
                <a:solidFill>
                  <a:srgbClr val="000066"/>
                </a:solidFill>
                <a:latin typeface="Mitra" pitchFamily="2" charset="-78"/>
                <a:cs typeface="B Titr" pitchFamily="2" charset="-78"/>
              </a:rPr>
              <a:t>پيشگيري :</a:t>
            </a:r>
          </a:p>
          <a:p>
            <a:pPr marL="365760" indent="-256032" algn="justLow" rtl="1" eaLnBrk="1" fontAlgn="auto" hangingPunct="1">
              <a:spcAft>
                <a:spcPts val="0"/>
              </a:spcAft>
              <a:buFontTx/>
              <a:buNone/>
              <a:defRPr/>
            </a:pPr>
            <a:r>
              <a:rPr lang="ar-SA" sz="2600" b="1" dirty="0" smtClean="0">
                <a:solidFill>
                  <a:srgbClr val="000066"/>
                </a:solidFill>
                <a:latin typeface="Mitra" pitchFamily="2" charset="-78"/>
                <a:cs typeface="B Titr" pitchFamily="2" charset="-78"/>
              </a:rPr>
              <a:t>محافظت در برابر گزش كنه </a:t>
            </a:r>
            <a:endParaRPr lang="fa-IR" sz="2600" b="1" dirty="0" smtClean="0">
              <a:solidFill>
                <a:srgbClr val="000066"/>
              </a:solidFill>
              <a:latin typeface="Mitra" pitchFamily="2" charset="-78"/>
              <a:cs typeface="B Titr" pitchFamily="2" charset="-78"/>
            </a:endParaRPr>
          </a:p>
          <a:p>
            <a:pPr marL="365760" indent="-256032" algn="justLow" rtl="1" eaLnBrk="1" fontAlgn="auto" hangingPunct="1">
              <a:spcAft>
                <a:spcPts val="0"/>
              </a:spcAft>
              <a:buFontTx/>
              <a:buNone/>
              <a:defRPr/>
            </a:pPr>
            <a:endParaRPr lang="fa-IR" sz="1500" b="1" dirty="0" smtClean="0">
              <a:solidFill>
                <a:srgbClr val="000066"/>
              </a:solidFill>
              <a:latin typeface="Mitra" pitchFamily="2" charset="-78"/>
              <a:cs typeface="B Titr" pitchFamily="2" charset="-78"/>
            </a:endParaRPr>
          </a:p>
          <a:p>
            <a:pPr marL="365760" indent="-256032" algn="justLow" rtl="1" eaLnBrk="1" fontAlgn="auto" hangingPunct="1">
              <a:spcAft>
                <a:spcPts val="0"/>
              </a:spcAft>
              <a:buFontTx/>
              <a:buNone/>
              <a:defRPr/>
            </a:pPr>
            <a:r>
              <a:rPr lang="ar-SA" sz="2600" b="1" dirty="0" smtClean="0">
                <a:solidFill>
                  <a:srgbClr val="000066"/>
                </a:solidFill>
                <a:latin typeface="Mitra" pitchFamily="2" charset="-78"/>
                <a:cs typeface="B Titr" pitchFamily="2" charset="-78"/>
              </a:rPr>
              <a:t>مراقبت درهنگام تماس و برخورد با خون و بافتهاي حيوانات آلوده</a:t>
            </a:r>
            <a:r>
              <a:rPr lang="fa-IR" sz="2600" b="1" dirty="0" smtClean="0">
                <a:solidFill>
                  <a:srgbClr val="000066"/>
                </a:solidFill>
                <a:latin typeface="Mitra" pitchFamily="2" charset="-78"/>
                <a:cs typeface="B Titr" pitchFamily="2" charset="-78"/>
              </a:rPr>
              <a:t>  </a:t>
            </a:r>
          </a:p>
          <a:p>
            <a:pPr marL="365760" indent="-256032" algn="justLow" rtl="1" eaLnBrk="1" fontAlgn="auto" hangingPunct="1">
              <a:spcAft>
                <a:spcPts val="0"/>
              </a:spcAft>
              <a:buFontTx/>
              <a:buNone/>
              <a:defRPr/>
            </a:pPr>
            <a:r>
              <a:rPr lang="fa-IR" sz="1300" b="1" dirty="0" smtClean="0">
                <a:solidFill>
                  <a:srgbClr val="000066"/>
                </a:solidFill>
                <a:latin typeface="Mitra" pitchFamily="2" charset="-78"/>
                <a:cs typeface="B Titr" pitchFamily="2" charset="-78"/>
              </a:rPr>
              <a:t> </a:t>
            </a:r>
          </a:p>
          <a:p>
            <a:pPr marL="365760" indent="-256032" algn="justLow" rtl="1" eaLnBrk="1" fontAlgn="auto" hangingPunct="1">
              <a:spcAft>
                <a:spcPts val="0"/>
              </a:spcAft>
              <a:buFontTx/>
              <a:buNone/>
              <a:defRPr/>
            </a:pPr>
            <a:r>
              <a:rPr lang="ar-SA" sz="2600" b="1" dirty="0" smtClean="0">
                <a:solidFill>
                  <a:srgbClr val="000066"/>
                </a:solidFill>
                <a:latin typeface="Mitra" pitchFamily="2" charset="-78"/>
                <a:cs typeface="B Titr" pitchFamily="2" charset="-78"/>
              </a:rPr>
              <a:t>كاركنــان پزشكي كه در تماس بــــا خون يا بافتهاي آلوده  بدن بيماران مشكوك داشته اند بايد تا 14 روز پس از تماس  پيگيري شوند . </a:t>
            </a:r>
          </a:p>
          <a:p>
            <a:pPr marL="365760" indent="-256032" algn="justLow" rtl="1" eaLnBrk="1" fontAlgn="auto" hangingPunct="1">
              <a:spcAft>
                <a:spcPts val="0"/>
              </a:spcAft>
              <a:buFontTx/>
              <a:buNone/>
              <a:defRPr/>
            </a:pPr>
            <a:r>
              <a:rPr lang="ar-SA" sz="2600" b="1" dirty="0" smtClean="0">
                <a:solidFill>
                  <a:srgbClr val="000066"/>
                </a:solidFill>
                <a:latin typeface="Mitra" pitchFamily="2" charset="-78"/>
                <a:cs typeface="B Titr" pitchFamily="2" charset="-78"/>
              </a:rPr>
              <a:t>بيمـــاران مبتلا به خونريزي تا كنترل شدن  خونريزي نبايد </a:t>
            </a:r>
          </a:p>
          <a:p>
            <a:pPr marL="365760" indent="-256032" algn="justLow" rtl="1" eaLnBrk="1" fontAlgn="auto" hangingPunct="1">
              <a:spcAft>
                <a:spcPts val="0"/>
              </a:spcAft>
              <a:buFontTx/>
              <a:buNone/>
              <a:defRPr/>
            </a:pPr>
            <a:r>
              <a:rPr lang="ar-SA" sz="2600" b="1" dirty="0" smtClean="0">
                <a:solidFill>
                  <a:srgbClr val="000066"/>
                </a:solidFill>
                <a:latin typeface="Mitra" pitchFamily="2" charset="-78"/>
                <a:cs typeface="B Titr" pitchFamily="2" charset="-78"/>
              </a:rPr>
              <a:t>       جابجا شوند . </a:t>
            </a:r>
            <a:endParaRPr lang="en-US" sz="2600" b="1" dirty="0" smtClean="0">
              <a:solidFill>
                <a:srgbClr val="000066"/>
              </a:solidFill>
              <a:latin typeface="Mitra" pitchFamily="2" charset="-78"/>
              <a:cs typeface="B Titr" pitchFamily="2" charset="-78"/>
            </a:endParaRPr>
          </a:p>
        </p:txBody>
      </p:sp>
      <p:sp>
        <p:nvSpPr>
          <p:cNvPr id="2" name="Cloud Callout 1"/>
          <p:cNvSpPr/>
          <p:nvPr/>
        </p:nvSpPr>
        <p:spPr>
          <a:xfrm>
            <a:off x="228600" y="4953000"/>
            <a:ext cx="8686800" cy="1676400"/>
          </a:xfrm>
          <a:prstGeom prst="cloudCallout">
            <a:avLst>
              <a:gd name="adj1" fmla="val -48978"/>
              <a:gd name="adj2" fmla="val 4296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indent="-256032" algn="justLow" rtl="1">
              <a:defRPr/>
            </a:pPr>
            <a:r>
              <a:rPr lang="fa-IR" sz="2400" b="1" dirty="0">
                <a:solidFill>
                  <a:srgbClr val="FF0000"/>
                </a:solidFill>
                <a:latin typeface="Mitra" pitchFamily="2" charset="-78"/>
                <a:cs typeface="B Titr" pitchFamily="2" charset="-78"/>
              </a:rPr>
              <a:t>در بیماران </a:t>
            </a:r>
            <a:r>
              <a:rPr lang="ar-SA" sz="2400" b="1" dirty="0">
                <a:solidFill>
                  <a:srgbClr val="FF0000"/>
                </a:solidFill>
                <a:latin typeface="Mitra" pitchFamily="2" charset="-78"/>
                <a:cs typeface="B Titr" pitchFamily="2" charset="-78"/>
              </a:rPr>
              <a:t> مشكوك به</a:t>
            </a:r>
            <a:r>
              <a:rPr lang="en-US" sz="2400" b="1" dirty="0">
                <a:solidFill>
                  <a:srgbClr val="FF0000"/>
                </a:solidFill>
                <a:latin typeface="Mitra" pitchFamily="2" charset="-78"/>
                <a:cs typeface="B Titr" pitchFamily="2" charset="-78"/>
              </a:rPr>
              <a:t>CCHF</a:t>
            </a:r>
            <a:r>
              <a:rPr lang="ar-SA" sz="2400" b="1" dirty="0">
                <a:solidFill>
                  <a:srgbClr val="FF0000"/>
                </a:solidFill>
                <a:latin typeface="Mitra" pitchFamily="2" charset="-78"/>
                <a:cs typeface="B Titr" pitchFamily="2" charset="-78"/>
              </a:rPr>
              <a:t> با خونريزي</a:t>
            </a:r>
            <a:endParaRPr lang="fa-IR" sz="2400" b="1" dirty="0">
              <a:solidFill>
                <a:srgbClr val="FF0000"/>
              </a:solidFill>
              <a:latin typeface="Mitra" pitchFamily="2" charset="-78"/>
              <a:cs typeface="B Titr" pitchFamily="2" charset="-78"/>
            </a:endParaRPr>
          </a:p>
          <a:p>
            <a:pPr marL="365760" indent="-256032" algn="justLow" rtl="1">
              <a:defRPr/>
            </a:pPr>
            <a:r>
              <a:rPr lang="fa-IR" sz="2400" b="1" dirty="0">
                <a:solidFill>
                  <a:srgbClr val="FF0000"/>
                </a:solidFill>
                <a:latin typeface="Mitra" pitchFamily="2" charset="-78"/>
                <a:cs typeface="B Titr" pitchFamily="2" charset="-78"/>
              </a:rPr>
              <a:t>         (دستکش – ماسک – عینک حفاظتی – گان</a:t>
            </a:r>
            <a:r>
              <a:rPr lang="fa-IR" sz="2000" b="1" dirty="0" smtClean="0">
                <a:solidFill>
                  <a:srgbClr val="FF0000"/>
                </a:solidFill>
                <a:latin typeface="Mitra" pitchFamily="2" charset="-78"/>
                <a:cs typeface="B Titr" pitchFamily="2" charset="-78"/>
              </a:rPr>
              <a:t>)</a:t>
            </a:r>
            <a:endParaRPr lang="fa-IR" sz="2000" b="1" dirty="0">
              <a:solidFill>
                <a:srgbClr val="FF0000"/>
              </a:solidFill>
              <a:latin typeface="Mitra" pitchFamily="2" charset="-78"/>
              <a:cs typeface="B Titr" pitchFamily="2" charset="-78"/>
            </a:endParaRPr>
          </a:p>
        </p:txBody>
      </p:sp>
    </p:spTree>
    <p:extLst>
      <p:ext uri="{BB962C8B-B14F-4D97-AF65-F5344CB8AC3E}">
        <p14:creationId xmlns:p14="http://schemas.microsoft.com/office/powerpoint/2010/main" val="10334810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343150"/>
            <a:ext cx="25908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5181600"/>
            <a:ext cx="25685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4085034"/>
            <a:ext cx="2438400" cy="257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038600"/>
            <a:ext cx="2590800" cy="273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472802" y="304800"/>
            <a:ext cx="3671198"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روش صحیح </a:t>
            </a:r>
          </a:p>
          <a:p>
            <a:pPr algn="ctr"/>
            <a:r>
              <a:rPr lang="fa-IR" sz="3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جدا کردن کنه از پوست</a:t>
            </a:r>
            <a:endParaRPr lang="en-US" sz="3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Rectangle 8"/>
          <p:cNvSpPr/>
          <p:nvPr/>
        </p:nvSpPr>
        <p:spPr>
          <a:xfrm>
            <a:off x="155678" y="2210336"/>
            <a:ext cx="4870244" cy="132343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اقدامات حفاظتی در کارکنان </a:t>
            </a:r>
          </a:p>
          <a:p>
            <a:pPr algn="ctr"/>
            <a:r>
              <a:rPr lang="fa-IR"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دامداری ها و گاوداری ها</a:t>
            </a:r>
            <a:endPar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7203554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34450" cy="3733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Autofit/>
          </a:bodyPr>
          <a:lstStyle/>
          <a:p>
            <a:pPr algn="r" rtl="1" eaLnBrk="1" fontAlgn="auto" hangingPunct="1">
              <a:spcAft>
                <a:spcPts val="0"/>
              </a:spcAft>
              <a:defRPr/>
            </a:pPr>
            <a:r>
              <a:rPr lang="fa-IR" sz="3600" dirty="0" smtClean="0">
                <a:cs typeface="B Titr" pitchFamily="2" charset="-78"/>
              </a:rPr>
              <a:t>در بررسي ها و بازنگري هاي تازه براساس گونه و جنس عوامل عفوني تعداد آنها تغيير يافته و نقش زئونوزها پررنگ تر شده است.</a:t>
            </a:r>
            <a:br>
              <a:rPr lang="fa-IR" sz="3600" dirty="0" smtClean="0">
                <a:cs typeface="B Titr" pitchFamily="2" charset="-78"/>
              </a:rPr>
            </a:br>
            <a:r>
              <a:rPr lang="fa-IR" sz="3600" dirty="0" smtClean="0">
                <a:cs typeface="B Titr" pitchFamily="2" charset="-78"/>
              </a:rPr>
              <a:t/>
            </a:r>
            <a:br>
              <a:rPr lang="fa-IR" sz="3600" dirty="0" smtClean="0">
                <a:cs typeface="B Titr" pitchFamily="2" charset="-78"/>
              </a:rPr>
            </a:br>
            <a:r>
              <a:rPr lang="fa-IR" sz="3600" dirty="0" smtClean="0">
                <a:cs typeface="B Titr" pitchFamily="2" charset="-78"/>
              </a:rPr>
              <a:t>1415 گونه عامل عفوني به عنوان عامل بيماري زا شناخته شده اندكه 868گونه يعني 61%زئونوتيك هستند.</a:t>
            </a:r>
            <a:endParaRPr lang="en-US" sz="3600" dirty="0">
              <a:cs typeface="B Titr" pitchFamily="2" charset="-78"/>
            </a:endParaRPr>
          </a:p>
        </p:txBody>
      </p:sp>
      <p:pic>
        <p:nvPicPr>
          <p:cNvPr id="15363" name="Picture 3" descr="J:\animal\GirlsMasti@yahoogroups.com.jpg"/>
          <p:cNvPicPr>
            <a:picLocks noChangeAspect="1" noChangeArrowheads="1"/>
          </p:cNvPicPr>
          <p:nvPr/>
        </p:nvPicPr>
        <p:blipFill>
          <a:blip r:embed="rId2" cstate="print"/>
          <a:srcRect l="3598" b="4878"/>
          <a:stretch>
            <a:fillRect/>
          </a:stretch>
        </p:blipFill>
        <p:spPr bwMode="auto">
          <a:xfrm>
            <a:off x="0" y="3886200"/>
            <a:ext cx="4083050" cy="29718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Content Placeholder 2"/>
          <p:cNvSpPr>
            <a:spLocks noGrp="1"/>
          </p:cNvSpPr>
          <p:nvPr>
            <p:ph idx="1"/>
          </p:nvPr>
        </p:nvSpPr>
        <p:spPr>
          <a:xfrm>
            <a:off x="952500" y="1357313"/>
            <a:ext cx="6972300" cy="1114425"/>
          </a:xfrm>
        </p:spPr>
        <p:txBody>
          <a:bodyPr/>
          <a:lstStyle/>
          <a:p>
            <a:pPr algn="ctr" eaLnBrk="1" hangingPunct="1">
              <a:buFont typeface="Arial" pitchFamily="34" charset="0"/>
              <a:buNone/>
            </a:pPr>
            <a:r>
              <a:rPr lang="en-US" b="1" dirty="0" smtClean="0">
                <a:solidFill>
                  <a:schemeClr val="tx2"/>
                </a:solidFill>
                <a:latin typeface="Andalus" pitchFamily="2" charset="-78"/>
                <a:cs typeface="Andalus" pitchFamily="2" charset="-78"/>
              </a:rPr>
              <a:t>Thank you for your attention</a:t>
            </a:r>
          </a:p>
        </p:txBody>
      </p:sp>
      <p:pic>
        <p:nvPicPr>
          <p:cNvPr id="135171" name="Picture 2" descr="C:\Documents and Settings\ghiasi\My Documents\My Pictures\ggggggggggggggg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7238" y="2071688"/>
            <a:ext cx="497363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951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24000" y="384175"/>
            <a:ext cx="7258050" cy="47974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normAutofit fontScale="90000"/>
          </a:bodyPr>
          <a:lstStyle/>
          <a:p>
            <a:pPr algn="r" rtl="1" eaLnBrk="1" fontAlgn="auto" hangingPunct="1">
              <a:spcAft>
                <a:spcPts val="0"/>
              </a:spcAft>
              <a:defRPr/>
            </a:pPr>
            <a:r>
              <a:rPr lang="fa-IR" sz="5400" b="1" dirty="0" smtClean="0">
                <a:cs typeface="B Nazanin" pitchFamily="2" charset="-78"/>
              </a:rPr>
              <a:t>95% كرمهاي انگلي</a:t>
            </a:r>
            <a:br>
              <a:rPr lang="fa-IR" sz="5400" b="1" dirty="0" smtClean="0">
                <a:cs typeface="B Nazanin" pitchFamily="2" charset="-78"/>
              </a:rPr>
            </a:br>
            <a:r>
              <a:rPr lang="fa-IR" sz="5400" b="1" dirty="0" smtClean="0">
                <a:cs typeface="B Nazanin" pitchFamily="2" charset="-78"/>
              </a:rPr>
              <a:t>76%ويروس ها</a:t>
            </a:r>
            <a:br>
              <a:rPr lang="fa-IR" sz="5400" b="1" dirty="0" smtClean="0">
                <a:cs typeface="B Nazanin" pitchFamily="2" charset="-78"/>
              </a:rPr>
            </a:br>
            <a:r>
              <a:rPr lang="fa-IR" sz="5400" b="1" dirty="0" smtClean="0">
                <a:cs typeface="B Nazanin" pitchFamily="2" charset="-78"/>
              </a:rPr>
              <a:t>50%باكتري ها</a:t>
            </a:r>
            <a:br>
              <a:rPr lang="fa-IR" sz="5400" b="1" dirty="0" smtClean="0">
                <a:cs typeface="B Nazanin" pitchFamily="2" charset="-78"/>
              </a:rPr>
            </a:br>
            <a:r>
              <a:rPr lang="fa-IR" sz="5400" b="1" dirty="0" smtClean="0">
                <a:cs typeface="B Nazanin" pitchFamily="2" charset="-78"/>
              </a:rPr>
              <a:t>38% قارچ هاي بيماري زاي انسان</a:t>
            </a:r>
            <a:r>
              <a:rPr lang="en-US" sz="5400" b="1" dirty="0" smtClean="0">
                <a:cs typeface="B Nazanin" pitchFamily="2" charset="-78"/>
              </a:rPr>
              <a:t> </a:t>
            </a:r>
            <a:r>
              <a:rPr lang="fa-IR" sz="5400" b="1" dirty="0" smtClean="0">
                <a:cs typeface="B Nazanin" pitchFamily="2" charset="-78"/>
              </a:rPr>
              <a:t>از عوامل زئونوز مي باشند.</a:t>
            </a:r>
            <a:endParaRPr lang="en-US" sz="5400" b="1" dirty="0" smtClean="0">
              <a:cs typeface="B Nazanin" pitchFamily="2" charset="-78"/>
            </a:endParaRPr>
          </a:p>
        </p:txBody>
      </p:sp>
      <p:pic>
        <p:nvPicPr>
          <p:cNvPr id="4" name="Picture 4" descr="J:\animal\untitled5.bmp"/>
          <p:cNvPicPr>
            <a:picLocks noChangeAspect="1" noChangeArrowheads="1"/>
          </p:cNvPicPr>
          <p:nvPr/>
        </p:nvPicPr>
        <p:blipFill>
          <a:blip r:embed="rId2" cstate="print"/>
          <a:srcRect/>
          <a:stretch>
            <a:fillRect/>
          </a:stretch>
        </p:blipFill>
        <p:spPr bwMode="auto">
          <a:xfrm>
            <a:off x="0" y="4572000"/>
            <a:ext cx="1785938" cy="2286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274638"/>
            <a:ext cx="8458200" cy="1630362"/>
          </a:xfrm>
        </p:spPr>
        <p:txBody>
          <a:bodyPr>
            <a:normAutofit/>
          </a:bodyPr>
          <a:lstStyle/>
          <a:p>
            <a:pPr algn="r" eaLnBrk="1" hangingPunct="1"/>
            <a:r>
              <a:rPr lang="fa-IR" dirty="0" smtClean="0">
                <a:cs typeface="B Titr" pitchFamily="2" charset="-78"/>
              </a:rPr>
              <a:t>راه های انتقال بیماری های مشترک انسان و حیوان به طور کلی:</a:t>
            </a:r>
            <a:endParaRPr lang="en-US" dirty="0" smtClean="0">
              <a:cs typeface="B Titr" pitchFamily="2" charset="-78"/>
            </a:endParaRPr>
          </a:p>
        </p:txBody>
      </p:sp>
      <p:sp>
        <p:nvSpPr>
          <p:cNvPr id="18435" name="Content Placeholder 2"/>
          <p:cNvSpPr>
            <a:spLocks noGrp="1"/>
          </p:cNvSpPr>
          <p:nvPr>
            <p:ph idx="1"/>
          </p:nvPr>
        </p:nvSpPr>
        <p:spPr>
          <a:xfrm>
            <a:off x="457200" y="2027237"/>
            <a:ext cx="8229600" cy="4525963"/>
          </a:xfrm>
        </p:spPr>
        <p:txBody>
          <a:bodyPr/>
          <a:lstStyle/>
          <a:p>
            <a:pPr algn="r" rtl="1" eaLnBrk="1" hangingPunct="1">
              <a:lnSpc>
                <a:spcPct val="150000"/>
              </a:lnSpc>
            </a:pPr>
            <a:r>
              <a:rPr lang="fa-IR" dirty="0" smtClean="0">
                <a:cs typeface="B Titr" pitchFamily="2" charset="-78"/>
              </a:rPr>
              <a:t>تماس مستقیم</a:t>
            </a:r>
          </a:p>
          <a:p>
            <a:pPr algn="r" rtl="1" eaLnBrk="1" hangingPunct="1">
              <a:lnSpc>
                <a:spcPct val="150000"/>
              </a:lnSpc>
            </a:pPr>
            <a:r>
              <a:rPr lang="fa-IR" dirty="0" smtClean="0">
                <a:cs typeface="B Titr" pitchFamily="2" charset="-78"/>
              </a:rPr>
              <a:t>خوردن محصولات و فرآورده های دامی</a:t>
            </a:r>
          </a:p>
          <a:p>
            <a:pPr algn="r" rtl="1" eaLnBrk="1" hangingPunct="1">
              <a:lnSpc>
                <a:spcPct val="150000"/>
              </a:lnSpc>
            </a:pPr>
            <a:r>
              <a:rPr lang="fa-IR" dirty="0" smtClean="0">
                <a:cs typeface="B Titr" pitchFamily="2" charset="-78"/>
              </a:rPr>
              <a:t>تنفس</a:t>
            </a:r>
          </a:p>
          <a:p>
            <a:pPr algn="r" rtl="1" eaLnBrk="1" hangingPunct="1">
              <a:lnSpc>
                <a:spcPct val="150000"/>
              </a:lnSpc>
            </a:pPr>
            <a:r>
              <a:rPr lang="fa-IR" dirty="0" smtClean="0">
                <a:cs typeface="B Titr" pitchFamily="2" charset="-78"/>
              </a:rPr>
              <a:t>بندپایان ناقل</a:t>
            </a:r>
          </a:p>
          <a:p>
            <a:pPr algn="r" rtl="1" eaLnBrk="1" hangingPunct="1">
              <a:lnSpc>
                <a:spcPct val="150000"/>
              </a:lnSpc>
            </a:pPr>
            <a:r>
              <a:rPr lang="fa-IR" dirty="0" smtClean="0">
                <a:cs typeface="B Titr" pitchFamily="2" charset="-78"/>
              </a:rPr>
              <a:t>گزش حیوانات</a:t>
            </a:r>
            <a:endParaRPr lang="en-US" dirty="0" smtClean="0">
              <a:cs typeface="B Titr" pitchFamily="2" charset="-78"/>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57200"/>
            <a:ext cx="8229600" cy="990600"/>
          </a:xfrm>
        </p:spPr>
        <p:txBody>
          <a:bodyPr/>
          <a:lstStyle/>
          <a:p>
            <a:pPr algn="r" rtl="1" eaLnBrk="1" hangingPunct="1"/>
            <a:r>
              <a:rPr lang="fa-IR" dirty="0" smtClean="0">
                <a:solidFill>
                  <a:srgbClr val="FF0000"/>
                </a:solidFill>
                <a:cs typeface="B Titr" pitchFamily="2" charset="-78"/>
              </a:rPr>
              <a:t>تظاهرات باليني...</a:t>
            </a:r>
            <a:endParaRPr lang="en-US" dirty="0" smtClean="0">
              <a:solidFill>
                <a:srgbClr val="FF0000"/>
              </a:solidFill>
              <a:cs typeface="B Titr" pitchFamily="2" charset="-78"/>
            </a:endParaRPr>
          </a:p>
        </p:txBody>
      </p:sp>
      <p:sp>
        <p:nvSpPr>
          <p:cNvPr id="37891" name="Content Placeholder 2"/>
          <p:cNvSpPr>
            <a:spLocks noGrp="1"/>
          </p:cNvSpPr>
          <p:nvPr>
            <p:ph idx="1"/>
          </p:nvPr>
        </p:nvSpPr>
        <p:spPr>
          <a:xfrm>
            <a:off x="428625" y="1447800"/>
            <a:ext cx="8505825" cy="4800600"/>
          </a:xfrm>
        </p:spPr>
        <p:txBody>
          <a:bodyPr>
            <a:normAutofit/>
          </a:bodyPr>
          <a:lstStyle/>
          <a:p>
            <a:pPr marL="274320" indent="-274320" algn="r" rtl="1" eaLnBrk="1" fontAlgn="auto" hangingPunct="1">
              <a:spcAft>
                <a:spcPts val="0"/>
              </a:spcAft>
              <a:buClr>
                <a:schemeClr val="accent3"/>
              </a:buClr>
              <a:buFont typeface="Wingdings 2"/>
              <a:buChar char=""/>
              <a:defRPr/>
            </a:pPr>
            <a:r>
              <a:rPr lang="fa-IR" dirty="0" smtClean="0">
                <a:cs typeface="B Titr" pitchFamily="2" charset="-78"/>
              </a:rPr>
              <a:t>مسموميت هاي غذايي</a:t>
            </a:r>
          </a:p>
          <a:p>
            <a:pPr marL="274320" indent="-274320" algn="r" rtl="1" eaLnBrk="1" fontAlgn="auto" hangingPunct="1">
              <a:spcAft>
                <a:spcPts val="0"/>
              </a:spcAft>
              <a:buClr>
                <a:schemeClr val="accent3"/>
              </a:buClr>
              <a:buFont typeface="Wingdings 2"/>
              <a:buChar char=""/>
              <a:defRPr/>
            </a:pPr>
            <a:r>
              <a:rPr lang="fa-IR" dirty="0" smtClean="0">
                <a:cs typeface="B Titr" pitchFamily="2" charset="-78"/>
              </a:rPr>
              <a:t>بيماري هاي منتشر و سپتي سمي مثل تب خونريزي دهنده،بروسلوزيس و...</a:t>
            </a:r>
          </a:p>
          <a:p>
            <a:pPr marL="274320" indent="-274320" algn="r" rtl="1" eaLnBrk="1" fontAlgn="auto" hangingPunct="1">
              <a:spcAft>
                <a:spcPts val="0"/>
              </a:spcAft>
              <a:buClr>
                <a:schemeClr val="accent3"/>
              </a:buClr>
              <a:buFont typeface="Wingdings 2"/>
              <a:buChar char=""/>
              <a:defRPr/>
            </a:pPr>
            <a:r>
              <a:rPr lang="fa-IR" dirty="0" smtClean="0">
                <a:cs typeface="B Titr" pitchFamily="2" charset="-78"/>
              </a:rPr>
              <a:t>بيماري هاي دستگاه تنفس مانند طاعون ،سیاه زخم ،ميكوباكتريوم بوويس (سل گاوی)</a:t>
            </a:r>
          </a:p>
          <a:p>
            <a:pPr marL="274320" indent="-274320" algn="r" rtl="1" eaLnBrk="1" fontAlgn="auto" hangingPunct="1">
              <a:spcAft>
                <a:spcPts val="0"/>
              </a:spcAft>
              <a:buClr>
                <a:schemeClr val="accent3"/>
              </a:buClr>
              <a:buFont typeface="Wingdings 2"/>
              <a:buChar char=""/>
              <a:defRPr/>
            </a:pPr>
            <a:r>
              <a:rPr lang="fa-IR" dirty="0" smtClean="0">
                <a:cs typeface="B Titr" pitchFamily="2" charset="-78"/>
              </a:rPr>
              <a:t>بيماري هاي دستگاه عصبي مركزي: هاري</a:t>
            </a:r>
          </a:p>
          <a:p>
            <a:pPr marL="274320" indent="-274320" algn="r" rtl="1" eaLnBrk="1" fontAlgn="auto" hangingPunct="1">
              <a:spcAft>
                <a:spcPts val="0"/>
              </a:spcAft>
              <a:buClr>
                <a:schemeClr val="accent3"/>
              </a:buClr>
              <a:buFont typeface="Wingdings 2"/>
              <a:buChar char=""/>
              <a:defRPr/>
            </a:pPr>
            <a:r>
              <a:rPr lang="fa-IR" dirty="0" smtClean="0">
                <a:cs typeface="B Titr" pitchFamily="2" charset="-78"/>
              </a:rPr>
              <a:t>تظاهرات پوستي : گال،تيفوس</a:t>
            </a:r>
            <a:endParaRPr lang="en-US" dirty="0" smtClean="0">
              <a:cs typeface="B Titr" pitchFamily="2" charset="-78"/>
            </a:endParaRPr>
          </a:p>
        </p:txBody>
      </p:sp>
      <p:pic>
        <p:nvPicPr>
          <p:cNvPr id="20484" name="Picture 4" descr="J:\animal\image004.jpg"/>
          <p:cNvPicPr>
            <a:picLocks noChangeAspect="1" noChangeArrowheads="1"/>
          </p:cNvPicPr>
          <p:nvPr/>
        </p:nvPicPr>
        <p:blipFill>
          <a:blip r:embed="rId2" cstate="print"/>
          <a:srcRect/>
          <a:stretch>
            <a:fillRect/>
          </a:stretch>
        </p:blipFill>
        <p:spPr bwMode="auto">
          <a:xfrm>
            <a:off x="0" y="4214813"/>
            <a:ext cx="2571750" cy="264318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2252</Words>
  <Application>Microsoft Office PowerPoint</Application>
  <PresentationFormat>On-screen Show (4:3)</PresentationFormat>
  <Paragraphs>235</Paragraphs>
  <Slides>60</Slides>
  <Notes>3</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PowerPoint Presentation</vt:lpstr>
      <vt:lpstr>بيماري هاي مشترك بين انسان و حيوانات</vt:lpstr>
      <vt:lpstr>در طول تاریخ بشر به اشکال مختلف با انواع حیوانات ارتباط داشته است.                                                                                 . این وابستگی در استفاده از حیوانات ، به عنوان وسیله کار،حمل ونقل،منبع غذایی و یار ومونس تجلی مي يابد  .  در این رابطه انواع بی شمار حیوانات منشا بسیاری از بیماری ها ی منتقله با راه های مختلف ازجمله تماس مستقیم یا آلودگی آب و مواد غذایی به انسان بوده اند;</vt:lpstr>
      <vt:lpstr>تعريف بیماری های زئونوز:</vt:lpstr>
      <vt:lpstr>در چند دهه گذشته بيش از 60% عوامل عفوني جديد از حيوانات يا توليدات آنها  منشا گرفته اند.</vt:lpstr>
      <vt:lpstr>در بررسي ها و بازنگري هاي تازه براساس گونه و جنس عوامل عفوني تعداد آنها تغيير يافته و نقش زئونوزها پررنگ تر شده است.  1415 گونه عامل عفوني به عنوان عامل بيماري زا شناخته شده اندكه 868گونه يعني 61%زئونوتيك هستند.</vt:lpstr>
      <vt:lpstr>95% كرمهاي انگلي 76%ويروس ها 50%باكتري ها 38% قارچ هاي بيماري زاي انسان از عوامل زئونوز مي باشند.</vt:lpstr>
      <vt:lpstr>راه های انتقال بیماری های مشترک انسان و حیوان به طور کلی:</vt:lpstr>
      <vt:lpstr>تظاهرات باليني...</vt:lpstr>
      <vt:lpstr>دلایل اهمیت:</vt:lpstr>
      <vt:lpstr>دلایل اهمیت:</vt:lpstr>
      <vt:lpstr>اهميت...</vt:lpstr>
      <vt:lpstr>اصول پيشگيري</vt:lpstr>
      <vt:lpstr>اصول پيشگيري...</vt:lpstr>
      <vt:lpstr>اصول پيشگيري...</vt:lpstr>
      <vt:lpstr>PowerPoint Presentation</vt:lpstr>
      <vt:lpstr>PowerPoint Presentation</vt:lpstr>
      <vt:lpstr>CCHF  تب خونريزي دهنده ويروسي كريمه كنگو</vt:lpstr>
      <vt:lpstr>تاریخچه </vt:lpstr>
      <vt:lpstr>تاريخچه بیماری:</vt:lpstr>
      <vt:lpstr>تاریخچه بیماری</vt:lpstr>
      <vt:lpstr>PowerPoint Presentation</vt:lpstr>
      <vt:lpstr>PowerPoint Presentation</vt:lpstr>
      <vt:lpstr>PowerPoint Presentation</vt:lpstr>
      <vt:lpstr>PowerPoint Presentation</vt:lpstr>
      <vt:lpstr>فراوانی و مرگ موارد قطعی CCHF – سال 1389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راه های انتقال بيماري CCHF</vt:lpstr>
      <vt:lpstr>PowerPoint Presentation</vt:lpstr>
      <vt:lpstr>PowerPoint Presentation</vt:lpstr>
      <vt:lpstr> مهمترین راه انتقال بیماری تب خونریزی دهنده کریمه کنگو در ایران: تماس با خون و بافت عفونی احشام (در هنگام ذبح) </vt:lpstr>
      <vt:lpstr>بیماری تب خونريزي دهنده كريمه - كنگو</vt:lpstr>
      <vt:lpstr>PowerPoint Presentation</vt:lpstr>
      <vt:lpstr>PowerPoint Presentation</vt:lpstr>
      <vt:lpstr>PowerPoint Presentation</vt:lpstr>
      <vt:lpstr>PowerPoint Presentation</vt:lpstr>
      <vt:lpstr>PowerPoint Presentation</vt:lpstr>
      <vt:lpstr>The CCHF clinic: ticks bite, cutaneous rash  </vt:lpstr>
      <vt:lpstr>PowerPoint Presentation</vt:lpstr>
      <vt:lpstr>PowerPoint Presentation</vt:lpstr>
      <vt:lpstr>PowerPoint Presentation</vt:lpstr>
      <vt:lpstr>PowerPoint Presentation</vt:lpstr>
      <vt:lpstr>آموزش دامداران و افراد مرتبط </vt:lpstr>
      <vt:lpstr>سمپاشی بدن و جایگاه دام</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majidi</cp:lastModifiedBy>
  <cp:revision>40</cp:revision>
  <dcterms:created xsi:type="dcterms:W3CDTF">2006-08-16T00:00:00Z</dcterms:created>
  <dcterms:modified xsi:type="dcterms:W3CDTF">2012-09-19T04:35:08Z</dcterms:modified>
</cp:coreProperties>
</file>